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15-Dec-22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15-Dec-22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15-Dec-22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15-Dec-22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15-Dec-22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0" y="5105400"/>
            <a:ext cx="9144000" cy="1752600"/>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en-US" sz="2800" dirty="0" smtClean="0">
                <a:latin typeface="Times New Roman" pitchFamily="18" charset="0"/>
                <a:cs typeface="Times New Roman" pitchFamily="18" charset="0"/>
              </a:rPr>
              <a:t>Dr </a:t>
            </a:r>
            <a:r>
              <a:rPr lang="en-US" sz="2800" dirty="0" err="1" smtClean="0">
                <a:latin typeface="Times New Roman" pitchFamily="18" charset="0"/>
                <a:cs typeface="Times New Roman" pitchFamily="18" charset="0"/>
              </a:rPr>
              <a:t>Jayasree</a:t>
            </a:r>
            <a:r>
              <a:rPr lang="en-US" sz="2800" dirty="0" smtClean="0">
                <a:latin typeface="Times New Roman" pitchFamily="18" charset="0"/>
                <a:cs typeface="Times New Roman" pitchFamily="18" charset="0"/>
              </a:rPr>
              <a:t> V</a:t>
            </a:r>
          </a:p>
          <a:p>
            <a:pPr algn="r"/>
            <a:r>
              <a:rPr lang="en-US" sz="2800" dirty="0" smtClean="0">
                <a:latin typeface="Times New Roman" pitchFamily="18" charset="0"/>
                <a:cs typeface="Times New Roman" pitchFamily="18" charset="0"/>
              </a:rPr>
              <a:t>Assistant Professor</a:t>
            </a:r>
          </a:p>
          <a:p>
            <a:pPr algn="r"/>
            <a:r>
              <a:rPr lang="en-US" sz="2800" dirty="0" smtClean="0">
                <a:latin typeface="Times New Roman" pitchFamily="18" charset="0"/>
                <a:cs typeface="Times New Roman" pitchFamily="18" charset="0"/>
              </a:rPr>
              <a:t>Department of Physiology</a:t>
            </a:r>
            <a:endParaRPr lang="en-US" sz="2800" dirty="0">
              <a:latin typeface="Times New Roman" pitchFamily="18" charset="0"/>
              <a:cs typeface="Times New Roman" pitchFamily="18" charset="0"/>
            </a:endParaRPr>
          </a:p>
        </p:txBody>
      </p:sp>
      <p:sp>
        <p:nvSpPr>
          <p:cNvPr id="3074" name="AutoShape 2" descr="What Are Vitamins? | Types, Examples &amp; Purposes of Vitamins in Food - Video  &amp; Lesson Transcript | Study.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What Are Vitamins? | Types, Examples &amp; Purposes of Vitamins in Food - Video  &amp; Lesson Transcript | Study.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7" name="Picture 5"/>
          <p:cNvPicPr>
            <a:picLocks noChangeAspect="1" noChangeArrowheads="1"/>
          </p:cNvPicPr>
          <p:nvPr/>
        </p:nvPicPr>
        <p:blipFill>
          <a:blip r:embed="rId2"/>
          <a:srcRect t="5970" b="9824"/>
          <a:stretch>
            <a:fillRect/>
          </a:stretch>
        </p:blipFill>
        <p:spPr bwMode="auto">
          <a:xfrm>
            <a:off x="0" y="0"/>
            <a:ext cx="9144000" cy="510540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a:buNone/>
            </a:pPr>
            <a:r>
              <a:rPr lang="en-US" b="1" dirty="0" smtClean="0">
                <a:latin typeface="Times New Roman" pitchFamily="18" charset="0"/>
                <a:cs typeface="Times New Roman" pitchFamily="18" charset="0"/>
              </a:rPr>
              <a:t>Role and Function of Vitamin A</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Vitamin A supports many critical aspects of body function, including:</a:t>
            </a:r>
          </a:p>
          <a:p>
            <a:r>
              <a:rPr lang="en-US" b="1" dirty="0" smtClean="0">
                <a:latin typeface="Times New Roman" pitchFamily="18" charset="0"/>
                <a:cs typeface="Times New Roman" pitchFamily="18" charset="0"/>
              </a:rPr>
              <a:t>Vision maintenance:</a:t>
            </a:r>
            <a:r>
              <a:rPr lang="en-US" dirty="0" smtClean="0">
                <a:latin typeface="Times New Roman" pitchFamily="18" charset="0"/>
                <a:cs typeface="Times New Roman" pitchFamily="18" charset="0"/>
              </a:rPr>
              <a:t> Vitamin A is essential for maintaining the light-sensing cells in the eyes and for the formation of tear fluid .</a:t>
            </a:r>
          </a:p>
          <a:p>
            <a:r>
              <a:rPr lang="en-US" b="1" dirty="0" smtClean="0">
                <a:latin typeface="Times New Roman" pitchFamily="18" charset="0"/>
                <a:cs typeface="Times New Roman" pitchFamily="18" charset="0"/>
              </a:rPr>
              <a:t>Immune function:</a:t>
            </a:r>
            <a:r>
              <a:rPr lang="en-US" dirty="0" smtClean="0">
                <a:latin typeface="Times New Roman" pitchFamily="18" charset="0"/>
                <a:cs typeface="Times New Roman" pitchFamily="18" charset="0"/>
              </a:rPr>
              <a:t> Vitamin A deficiency impairs immune function, increasing susceptibility to infections .</a:t>
            </a:r>
          </a:p>
          <a:p>
            <a:r>
              <a:rPr lang="en-US" b="1" dirty="0" smtClean="0">
                <a:latin typeface="Times New Roman" pitchFamily="18" charset="0"/>
                <a:cs typeface="Times New Roman" pitchFamily="18" charset="0"/>
              </a:rPr>
              <a:t>Body growth:</a:t>
            </a:r>
            <a:r>
              <a:rPr lang="en-US" dirty="0" smtClean="0">
                <a:latin typeface="Times New Roman" pitchFamily="18" charset="0"/>
                <a:cs typeface="Times New Roman" pitchFamily="18" charset="0"/>
              </a:rPr>
              <a:t> Vitamin A is necessary for cell growth. Deficiency may slow or prevent growth in children .</a:t>
            </a:r>
          </a:p>
          <a:p>
            <a:r>
              <a:rPr lang="en-US" b="1" dirty="0" smtClean="0">
                <a:latin typeface="Times New Roman" pitchFamily="18" charset="0"/>
                <a:cs typeface="Times New Roman" pitchFamily="18" charset="0"/>
              </a:rPr>
              <a:t>Hair growth:</a:t>
            </a:r>
            <a:r>
              <a:rPr lang="en-US" dirty="0" smtClean="0">
                <a:latin typeface="Times New Roman" pitchFamily="18" charset="0"/>
                <a:cs typeface="Times New Roman" pitchFamily="18" charset="0"/>
              </a:rPr>
              <a:t> It is also vital for hair growth. Deficiency leads to alopecia, or hair loss .</a:t>
            </a:r>
          </a:p>
          <a:p>
            <a:r>
              <a:rPr lang="en-US" b="1" dirty="0" smtClean="0">
                <a:latin typeface="Times New Roman" pitchFamily="18" charset="0"/>
                <a:cs typeface="Times New Roman" pitchFamily="18" charset="0"/>
              </a:rPr>
              <a:t>Reproductive function:</a:t>
            </a:r>
            <a:r>
              <a:rPr lang="en-US" dirty="0" smtClean="0">
                <a:latin typeface="Times New Roman" pitchFamily="18" charset="0"/>
                <a:cs typeface="Times New Roman" pitchFamily="18" charset="0"/>
              </a:rPr>
              <a:t> Vitamin A maintains fertility and is vital for fetal development</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buNone/>
            </a:pPr>
            <a:r>
              <a:rPr lang="en-IN" b="1" dirty="0" smtClean="0">
                <a:latin typeface="Times New Roman" pitchFamily="18" charset="0"/>
                <a:cs typeface="Times New Roman" pitchFamily="18" charset="0"/>
              </a:rPr>
              <a:t>Vitamin A Deficiency</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common symptom of early deficiency includes night blindness. As it progresses, it may lead to more serious conditions, such as:</a:t>
            </a:r>
          </a:p>
          <a:p>
            <a:r>
              <a:rPr lang="en-US" b="1" dirty="0" smtClean="0">
                <a:latin typeface="Times New Roman" pitchFamily="18" charset="0"/>
                <a:cs typeface="Times New Roman" pitchFamily="18" charset="0"/>
              </a:rPr>
              <a:t>Dry eyes:</a:t>
            </a:r>
            <a:r>
              <a:rPr lang="en-US" dirty="0" smtClean="0">
                <a:latin typeface="Times New Roman" pitchFamily="18" charset="0"/>
                <a:cs typeface="Times New Roman" pitchFamily="18" charset="0"/>
              </a:rPr>
              <a:t> Severe deficiency may cause </a:t>
            </a:r>
            <a:r>
              <a:rPr lang="en-US" dirty="0" err="1" smtClean="0">
                <a:latin typeface="Times New Roman" pitchFamily="18" charset="0"/>
                <a:cs typeface="Times New Roman" pitchFamily="18" charset="0"/>
              </a:rPr>
              <a:t>xerophthalmia</a:t>
            </a:r>
            <a:r>
              <a:rPr lang="en-US" dirty="0" smtClean="0">
                <a:latin typeface="Times New Roman" pitchFamily="18" charset="0"/>
                <a:cs typeface="Times New Roman" pitchFamily="18" charset="0"/>
              </a:rPr>
              <a:t>, a condition characterized by dry eyes caused by reduced tear fluid formation.</a:t>
            </a:r>
          </a:p>
          <a:p>
            <a:r>
              <a:rPr lang="en-US" b="1" dirty="0" smtClean="0">
                <a:latin typeface="Times New Roman" pitchFamily="18" charset="0"/>
                <a:cs typeface="Times New Roman" pitchFamily="18" charset="0"/>
              </a:rPr>
              <a:t>Blindness:</a:t>
            </a:r>
            <a:r>
              <a:rPr lang="en-US" dirty="0" smtClean="0">
                <a:latin typeface="Times New Roman" pitchFamily="18" charset="0"/>
                <a:cs typeface="Times New Roman" pitchFamily="18" charset="0"/>
              </a:rPr>
              <a:t> Serious vitamin A deficiency may lead to total blindness. In fact, it is among the most common preventable causes of blindness in the world.</a:t>
            </a:r>
          </a:p>
          <a:p>
            <a:r>
              <a:rPr lang="en-US" b="1" dirty="0" smtClean="0">
                <a:latin typeface="Times New Roman" pitchFamily="18" charset="0"/>
                <a:cs typeface="Times New Roman" pitchFamily="18" charset="0"/>
              </a:rPr>
              <a:t>Hair loss:</a:t>
            </a:r>
            <a:r>
              <a:rPr lang="en-US" dirty="0" smtClean="0">
                <a:latin typeface="Times New Roman" pitchFamily="18" charset="0"/>
                <a:cs typeface="Times New Roman" pitchFamily="18" charset="0"/>
              </a:rPr>
              <a:t> If you are vitamin A deficient, you may start to lose your hair .</a:t>
            </a:r>
          </a:p>
          <a:p>
            <a:r>
              <a:rPr lang="en-US" b="1" dirty="0" smtClean="0">
                <a:latin typeface="Times New Roman" pitchFamily="18" charset="0"/>
                <a:cs typeface="Times New Roman" pitchFamily="18" charset="0"/>
              </a:rPr>
              <a:t>Skin problems:</a:t>
            </a:r>
            <a:r>
              <a:rPr lang="en-US" dirty="0" smtClean="0">
                <a:latin typeface="Times New Roman" pitchFamily="18" charset="0"/>
                <a:cs typeface="Times New Roman" pitchFamily="18" charset="0"/>
              </a:rPr>
              <a:t> Deficiency leads to a skin condition known as hyperkeratosis or goose flesh .</a:t>
            </a:r>
          </a:p>
          <a:p>
            <a:r>
              <a:rPr lang="en-US" b="1" dirty="0" smtClean="0">
                <a:latin typeface="Times New Roman" pitchFamily="18" charset="0"/>
                <a:cs typeface="Times New Roman" pitchFamily="18" charset="0"/>
              </a:rPr>
              <a:t>Poor immune function:</a:t>
            </a:r>
            <a:r>
              <a:rPr lang="en-US" dirty="0" smtClean="0">
                <a:latin typeface="Times New Roman" pitchFamily="18" charset="0"/>
                <a:cs typeface="Times New Roman" pitchFamily="18" charset="0"/>
              </a:rPr>
              <a:t> Poor vitamin A status or deficiency makes people prone to infections .</a:t>
            </a:r>
          </a:p>
          <a:p>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buNone/>
            </a:pPr>
            <a:r>
              <a:rPr lang="en-US" b="1" dirty="0" smtClean="0">
                <a:latin typeface="Times New Roman" pitchFamily="18" charset="0"/>
                <a:cs typeface="Times New Roman" pitchFamily="18" charset="0"/>
              </a:rPr>
              <a:t>Vitamin A Toxicity</a:t>
            </a:r>
          </a:p>
          <a:p>
            <a:r>
              <a:rPr lang="en-US" dirty="0" smtClean="0">
                <a:latin typeface="Times New Roman" pitchFamily="18" charset="0"/>
                <a:cs typeface="Times New Roman" pitchFamily="18" charset="0"/>
              </a:rPr>
              <a:t>Overdosing on vitamin A leads to an adverse condition known as </a:t>
            </a:r>
            <a:r>
              <a:rPr lang="en-US" dirty="0" err="1" smtClean="0">
                <a:latin typeface="Times New Roman" pitchFamily="18" charset="0"/>
                <a:cs typeface="Times New Roman" pitchFamily="18" charset="0"/>
              </a:rPr>
              <a:t>hypervitaminosis</a:t>
            </a:r>
            <a:r>
              <a:rPr lang="en-US" dirty="0" smtClean="0">
                <a:latin typeface="Times New Roman" pitchFamily="18" charset="0"/>
                <a:cs typeface="Times New Roman" pitchFamily="18" charset="0"/>
              </a:rPr>
              <a:t> A. It’s rare, but may have serious health effects.</a:t>
            </a:r>
          </a:p>
          <a:p>
            <a:r>
              <a:rPr lang="en-US" dirty="0" smtClean="0">
                <a:latin typeface="Times New Roman" pitchFamily="18" charset="0"/>
                <a:cs typeface="Times New Roman" pitchFamily="18" charset="0"/>
              </a:rPr>
              <a:t>Its main causes are excessive doses of vitamin A from supplements, liver or fish liver oil. </a:t>
            </a:r>
          </a:p>
          <a:p>
            <a:r>
              <a:rPr lang="en-US" dirty="0" smtClean="0">
                <a:latin typeface="Times New Roman" pitchFamily="18" charset="0"/>
                <a:cs typeface="Times New Roman" pitchFamily="18" charset="0"/>
              </a:rPr>
              <a:t>In contrast, high intake of </a:t>
            </a:r>
            <a:r>
              <a:rPr lang="en-US" dirty="0" err="1" smtClean="0">
                <a:latin typeface="Times New Roman" pitchFamily="18" charset="0"/>
                <a:cs typeface="Times New Roman" pitchFamily="18" charset="0"/>
              </a:rPr>
              <a:t>provitamin</a:t>
            </a:r>
            <a:r>
              <a:rPr lang="en-US" dirty="0" smtClean="0">
                <a:latin typeface="Times New Roman" pitchFamily="18" charset="0"/>
                <a:cs typeface="Times New Roman" pitchFamily="18" charset="0"/>
              </a:rPr>
              <a:t> A does not cause </a:t>
            </a:r>
            <a:r>
              <a:rPr lang="en-US" dirty="0" err="1" smtClean="0">
                <a:latin typeface="Times New Roman" pitchFamily="18" charset="0"/>
                <a:cs typeface="Times New Roman" pitchFamily="18" charset="0"/>
              </a:rPr>
              <a:t>hypervitaminosis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main symptoms and consequences of toxicity include fatigue, headache, irritability, stomach pain, joint pain, lack of appetite, vomiting, blurred vision, skin problems and inflammation in the mouth and eyes.</a:t>
            </a:r>
          </a:p>
          <a:p>
            <a:r>
              <a:rPr lang="en-US" dirty="0" smtClean="0">
                <a:latin typeface="Times New Roman" pitchFamily="18" charset="0"/>
                <a:cs typeface="Times New Roman" pitchFamily="18" charset="0"/>
              </a:rPr>
              <a:t>It may also lead to liver damage, bone loss and hair loss. At extremely high doses, vitamin A can be fatal.</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a:buNone/>
            </a:pPr>
            <a:r>
              <a:rPr lang="en-IN" b="1" dirty="0" smtClean="0">
                <a:latin typeface="Times New Roman" pitchFamily="18" charset="0"/>
                <a:cs typeface="Times New Roman" pitchFamily="18" charset="0"/>
              </a:rPr>
              <a:t>Treatment </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advised to avoid exceeding the upper limit for intake, which is 10,000 IU (900 mcg) per day for adults.</a:t>
            </a:r>
          </a:p>
          <a:p>
            <a:r>
              <a:rPr lang="en-US" dirty="0" smtClean="0">
                <a:latin typeface="Times New Roman" pitchFamily="18" charset="0"/>
                <a:cs typeface="Times New Roman" pitchFamily="18" charset="0"/>
              </a:rPr>
              <a:t>Higher amounts, or 300,000 IU (900 mg), may cause acute </a:t>
            </a:r>
            <a:r>
              <a:rPr lang="en-US" dirty="0" err="1" smtClean="0">
                <a:latin typeface="Times New Roman" pitchFamily="18" charset="0"/>
                <a:cs typeface="Times New Roman" pitchFamily="18" charset="0"/>
              </a:rPr>
              <a:t>hypervitaminosis</a:t>
            </a:r>
            <a:r>
              <a:rPr lang="en-US" dirty="0" smtClean="0">
                <a:latin typeface="Times New Roman" pitchFamily="18" charset="0"/>
                <a:cs typeface="Times New Roman" pitchFamily="18" charset="0"/>
              </a:rPr>
              <a:t> A in adults.</a:t>
            </a:r>
          </a:p>
          <a:p>
            <a:r>
              <a:rPr lang="en-US" dirty="0" smtClean="0">
                <a:latin typeface="Times New Roman" pitchFamily="18" charset="0"/>
                <a:cs typeface="Times New Roman" pitchFamily="18" charset="0"/>
              </a:rPr>
              <a:t> Children can experience harmful effects at much lower amounts.</a:t>
            </a:r>
          </a:p>
          <a:p>
            <a:r>
              <a:rPr lang="en-US" dirty="0" smtClean="0">
                <a:latin typeface="Times New Roman" pitchFamily="18" charset="0"/>
                <a:cs typeface="Times New Roman" pitchFamily="18" charset="0"/>
              </a:rPr>
              <a:t>Individual tolerance varies considerably. </a:t>
            </a:r>
          </a:p>
          <a:p>
            <a:r>
              <a:rPr lang="en-US" dirty="0" smtClean="0">
                <a:latin typeface="Times New Roman" pitchFamily="18" charset="0"/>
                <a:cs typeface="Times New Roman" pitchFamily="18" charset="0"/>
              </a:rPr>
              <a:t>Children and people with liver diseases like cirrhosis and hepatitis are at an increased risk and need to take extra care.</a:t>
            </a:r>
          </a:p>
          <a:p>
            <a:r>
              <a:rPr lang="en-US" dirty="0" smtClean="0">
                <a:latin typeface="Times New Roman" pitchFamily="18" charset="0"/>
                <a:cs typeface="Times New Roman" pitchFamily="18" charset="0"/>
              </a:rPr>
              <a:t>Pregnant women should also be especially careful, since high doses of vitamin A may harm the fetus. Doses as low as 25,000 IU per day have been linked with birth defects.</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a:buNone/>
            </a:pPr>
            <a:r>
              <a:rPr lang="en-US" b="1" dirty="0" smtClean="0">
                <a:latin typeface="Times New Roman" pitchFamily="18" charset="0"/>
                <a:cs typeface="Times New Roman" pitchFamily="18" charset="0"/>
              </a:rPr>
              <a:t>Vitamin D</a:t>
            </a:r>
          </a:p>
          <a:p>
            <a:r>
              <a:rPr lang="en-US" dirty="0" smtClean="0">
                <a:latin typeface="Times New Roman" pitchFamily="18" charset="0"/>
                <a:cs typeface="Times New Roman" pitchFamily="18" charset="0"/>
              </a:rPr>
              <a:t>Nicknamed the sunshine vitamin, vitamin D is produced by our skin when it’s exposed to sunlight.</a:t>
            </a:r>
          </a:p>
          <a:p>
            <a:r>
              <a:rPr lang="en-US" dirty="0" smtClean="0">
                <a:latin typeface="Times New Roman" pitchFamily="18" charset="0"/>
                <a:cs typeface="Times New Roman" pitchFamily="18" charset="0"/>
              </a:rPr>
              <a:t>Its beneficial effects on bone health, and deficiency makes highly susceptible to bone fractures.</a:t>
            </a: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Types</a:t>
            </a:r>
          </a:p>
          <a:p>
            <a:r>
              <a:rPr lang="en-US" dirty="0" smtClean="0">
                <a:latin typeface="Times New Roman" pitchFamily="18" charset="0"/>
                <a:cs typeface="Times New Roman" pitchFamily="18" charset="0"/>
              </a:rPr>
              <a:t>Vitamin D is a collective term used to describe a few related fat-soluble compounds.</a:t>
            </a:r>
          </a:p>
          <a:p>
            <a:r>
              <a:rPr lang="en-US" dirty="0" smtClean="0">
                <a:latin typeface="Times New Roman" pitchFamily="18" charset="0"/>
                <a:cs typeface="Times New Roman" pitchFamily="18" charset="0"/>
              </a:rPr>
              <a:t>Also known as </a:t>
            </a:r>
            <a:r>
              <a:rPr lang="en-US" dirty="0" err="1" smtClean="0">
                <a:latin typeface="Times New Roman" pitchFamily="18" charset="0"/>
                <a:cs typeface="Times New Roman" pitchFamily="18" charset="0"/>
              </a:rPr>
              <a:t>calciferol</a:t>
            </a:r>
            <a:r>
              <a:rPr lang="en-US" dirty="0" smtClean="0">
                <a:latin typeface="Times New Roman" pitchFamily="18" charset="0"/>
                <a:cs typeface="Times New Roman" pitchFamily="18" charset="0"/>
              </a:rPr>
              <a:t>, vitamin D comes in two main dietary forms:</a:t>
            </a:r>
          </a:p>
          <a:p>
            <a:r>
              <a:rPr lang="en-US" b="1" dirty="0" smtClean="0">
                <a:latin typeface="Times New Roman" pitchFamily="18" charset="0"/>
                <a:cs typeface="Times New Roman" pitchFamily="18" charset="0"/>
              </a:rPr>
              <a:t>Vitamin D2 (</a:t>
            </a:r>
            <a:r>
              <a:rPr lang="en-US" b="1" dirty="0" err="1" smtClean="0">
                <a:latin typeface="Times New Roman" pitchFamily="18" charset="0"/>
                <a:cs typeface="Times New Roman" pitchFamily="18" charset="0"/>
              </a:rPr>
              <a:t>ergocalciferol</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Found in mushrooms and some plants.</a:t>
            </a:r>
          </a:p>
          <a:p>
            <a:r>
              <a:rPr lang="en-US" b="1" dirty="0" smtClean="0">
                <a:latin typeface="Times New Roman" pitchFamily="18" charset="0"/>
                <a:cs typeface="Times New Roman" pitchFamily="18" charset="0"/>
              </a:rPr>
              <a:t>Vitamin D3 (</a:t>
            </a:r>
            <a:r>
              <a:rPr lang="en-US" b="1" dirty="0" err="1" smtClean="0">
                <a:latin typeface="Times New Roman" pitchFamily="18" charset="0"/>
                <a:cs typeface="Times New Roman" pitchFamily="18" charset="0"/>
              </a:rPr>
              <a:t>cholecalciferol</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Found in animal-sourced foods, such as eggs and fish oil, and produced by your skin when exposed to sunlight. </a:t>
            </a:r>
          </a:p>
          <a:p>
            <a:pPr>
              <a:buNone/>
            </a:pPr>
            <a:r>
              <a:rPr lang="en-US" b="1" dirty="0" smtClean="0">
                <a:latin typeface="Times New Roman" pitchFamily="18" charset="0"/>
                <a:cs typeface="Times New Roman" pitchFamily="18" charset="0"/>
              </a:rPr>
              <a:t>Requirement</a:t>
            </a:r>
          </a:p>
          <a:p>
            <a:r>
              <a:rPr lang="en-US" dirty="0" smtClean="0">
                <a:latin typeface="Times New Roman" pitchFamily="18" charset="0"/>
                <a:cs typeface="Times New Roman" pitchFamily="18" charset="0"/>
              </a:rPr>
              <a:t>1000 IU Daily</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buNone/>
            </a:pPr>
            <a:r>
              <a:rPr lang="en-US" b="1" dirty="0" smtClean="0">
                <a:latin typeface="Times New Roman" pitchFamily="18" charset="0"/>
                <a:cs typeface="Times New Roman" pitchFamily="18" charset="0"/>
              </a:rPr>
              <a:t>Role and Function of Vitamin D</a:t>
            </a:r>
          </a:p>
          <a:p>
            <a:r>
              <a:rPr lang="en-US" dirty="0" smtClean="0">
                <a:latin typeface="Times New Roman" pitchFamily="18" charset="0"/>
                <a:cs typeface="Times New Roman" pitchFamily="18" charset="0"/>
              </a:rPr>
              <a:t>Vitamin D has numerous roles and functions, but only a few are well researched. These include the following:</a:t>
            </a:r>
          </a:p>
          <a:p>
            <a:r>
              <a:rPr lang="en-US" b="1" dirty="0" smtClean="0">
                <a:latin typeface="Times New Roman" pitchFamily="18" charset="0"/>
                <a:cs typeface="Times New Roman" pitchFamily="18" charset="0"/>
              </a:rPr>
              <a:t>Bone maintenance:</a:t>
            </a:r>
            <a:r>
              <a:rPr lang="en-US" dirty="0" smtClean="0">
                <a:latin typeface="Times New Roman" pitchFamily="18" charset="0"/>
                <a:cs typeface="Times New Roman" pitchFamily="18" charset="0"/>
              </a:rPr>
              <a:t> Vitamin D regulates the circulating levels of calcium and phosphorus, which are the most important minerals for bone growth and maintenance. It promotes the absorption of these minerals from the diet.</a:t>
            </a:r>
          </a:p>
          <a:p>
            <a:r>
              <a:rPr lang="en-US" b="1" dirty="0" smtClean="0">
                <a:latin typeface="Times New Roman" pitchFamily="18" charset="0"/>
                <a:cs typeface="Times New Roman" pitchFamily="18" charset="0"/>
              </a:rPr>
              <a:t>Immune system regulation:</a:t>
            </a:r>
            <a:r>
              <a:rPr lang="en-US" dirty="0" smtClean="0">
                <a:latin typeface="Times New Roman" pitchFamily="18" charset="0"/>
                <a:cs typeface="Times New Roman" pitchFamily="18" charset="0"/>
              </a:rPr>
              <a:t> It also regulates and strengthens immune system function.</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r>
              <a:rPr lang="en-US" dirty="0" smtClean="0">
                <a:latin typeface="Times New Roman" pitchFamily="18" charset="0"/>
                <a:cs typeface="Times New Roman" pitchFamily="18" charset="0"/>
              </a:rPr>
              <a:t>Once absorbed into the bloodstream, the liver and kidneys change </a:t>
            </a:r>
            <a:r>
              <a:rPr lang="en-US" dirty="0" err="1" smtClean="0">
                <a:latin typeface="Times New Roman" pitchFamily="18" charset="0"/>
                <a:cs typeface="Times New Roman" pitchFamily="18" charset="0"/>
              </a:rPr>
              <a:t>calciferol</a:t>
            </a:r>
            <a:r>
              <a:rPr lang="en-US" dirty="0" smtClean="0">
                <a:latin typeface="Times New Roman" pitchFamily="18" charset="0"/>
                <a:cs typeface="Times New Roman" pitchFamily="18" charset="0"/>
              </a:rPr>
              <a:t> into </a:t>
            </a:r>
            <a:r>
              <a:rPr lang="en-US" dirty="0" err="1" smtClean="0">
                <a:latin typeface="Times New Roman" pitchFamily="18" charset="0"/>
                <a:cs typeface="Times New Roman" pitchFamily="18" charset="0"/>
              </a:rPr>
              <a:t>calcitriol</a:t>
            </a:r>
            <a:r>
              <a:rPr lang="en-US" dirty="0" smtClean="0">
                <a:latin typeface="Times New Roman" pitchFamily="18" charset="0"/>
                <a:cs typeface="Times New Roman" pitchFamily="18" charset="0"/>
              </a:rPr>
              <a:t>, which is the biologically active form of vitamin D. </a:t>
            </a:r>
          </a:p>
          <a:p>
            <a:r>
              <a:rPr lang="en-US" dirty="0" smtClean="0">
                <a:latin typeface="Times New Roman" pitchFamily="18" charset="0"/>
                <a:cs typeface="Times New Roman" pitchFamily="18" charset="0"/>
              </a:rPr>
              <a:t>It can also be stored for later use in the form of </a:t>
            </a:r>
            <a:r>
              <a:rPr lang="en-US" dirty="0" err="1" smtClean="0">
                <a:latin typeface="Times New Roman" pitchFamily="18" charset="0"/>
                <a:cs typeface="Times New Roman" pitchFamily="18" charset="0"/>
              </a:rPr>
              <a:t>calcidiol</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Vitamin D3 is more efficiently converted into </a:t>
            </a:r>
            <a:r>
              <a:rPr lang="en-US" dirty="0" err="1" smtClean="0">
                <a:latin typeface="Times New Roman" pitchFamily="18" charset="0"/>
                <a:cs typeface="Times New Roman" pitchFamily="18" charset="0"/>
              </a:rPr>
              <a:t>calcitriol</a:t>
            </a:r>
            <a:r>
              <a:rPr lang="en-US" dirty="0" smtClean="0">
                <a:latin typeface="Times New Roman" pitchFamily="18" charset="0"/>
                <a:cs typeface="Times New Roman" pitchFamily="18" charset="0"/>
              </a:rPr>
              <a:t> than vitamin D2</a:t>
            </a:r>
          </a:p>
          <a:p>
            <a:pPr>
              <a:buNone/>
            </a:pPr>
            <a:r>
              <a:rPr lang="en-US" b="1" dirty="0" smtClean="0">
                <a:latin typeface="Times New Roman" pitchFamily="18" charset="0"/>
                <a:cs typeface="Times New Roman" pitchFamily="18" charset="0"/>
              </a:rPr>
              <a:t>Sources of Vitamin D</a:t>
            </a:r>
          </a:p>
          <a:p>
            <a:r>
              <a:rPr lang="en-US" dirty="0" smtClean="0">
                <a:latin typeface="Times New Roman" pitchFamily="18" charset="0"/>
                <a:cs typeface="Times New Roman" pitchFamily="18" charset="0"/>
              </a:rPr>
              <a:t>sunlight.</a:t>
            </a:r>
          </a:p>
          <a:p>
            <a:r>
              <a:rPr lang="en-US" dirty="0" smtClean="0">
                <a:latin typeface="Times New Roman" pitchFamily="18" charset="0"/>
                <a:cs typeface="Times New Roman" pitchFamily="18" charset="0"/>
              </a:rPr>
              <a:t>Few foods naturally contain vitamin D. </a:t>
            </a:r>
          </a:p>
          <a:p>
            <a:r>
              <a:rPr lang="en-US" dirty="0" smtClean="0">
                <a:latin typeface="Times New Roman" pitchFamily="18" charset="0"/>
                <a:cs typeface="Times New Roman" pitchFamily="18" charset="0"/>
              </a:rPr>
              <a:t>dietary sources are fatty fish and fish oil, but mushrooms that have been exposed to ultraviolet light may also contain significant amounts.</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buNone/>
            </a:pPr>
            <a:r>
              <a:rPr lang="en-US" b="1" dirty="0" smtClean="0">
                <a:latin typeface="Times New Roman" pitchFamily="18" charset="0"/>
                <a:cs typeface="Times New Roman" pitchFamily="18" charset="0"/>
              </a:rPr>
              <a:t>Vitamin D Deficiency</a:t>
            </a:r>
          </a:p>
          <a:p>
            <a:r>
              <a:rPr lang="en-US" dirty="0" smtClean="0">
                <a:latin typeface="Times New Roman" pitchFamily="18" charset="0"/>
                <a:cs typeface="Times New Roman" pitchFamily="18" charset="0"/>
              </a:rPr>
              <a:t>Severe vitamin D deficiency is rare, but mild forms of deficiency or insufficiency are common among hospitalized people as well as the elderly.</a:t>
            </a:r>
          </a:p>
          <a:p>
            <a:r>
              <a:rPr lang="en-US" dirty="0" smtClean="0">
                <a:latin typeface="Times New Roman" pitchFamily="18" charset="0"/>
                <a:cs typeface="Times New Roman" pitchFamily="18" charset="0"/>
              </a:rPr>
              <a:t>Risk factors of deficiency are dark skin color, old age, obesity, low sun exposure and diseases that impair fat absorption.</a:t>
            </a:r>
          </a:p>
          <a:p>
            <a:r>
              <a:rPr lang="en-US" dirty="0" smtClean="0">
                <a:latin typeface="Times New Roman" pitchFamily="18" charset="0"/>
                <a:cs typeface="Times New Roman" pitchFamily="18" charset="0"/>
              </a:rPr>
              <a:t>vitamin D deficiency include soft bones, weak muscles and an increased risk of bone fractures. This condition is called </a:t>
            </a:r>
            <a:r>
              <a:rPr lang="en-US" dirty="0" err="1" smtClean="0">
                <a:latin typeface="Times New Roman" pitchFamily="18" charset="0"/>
                <a:cs typeface="Times New Roman" pitchFamily="18" charset="0"/>
              </a:rPr>
              <a:t>osteomalacia</a:t>
            </a:r>
            <a:r>
              <a:rPr lang="en-US" dirty="0" smtClean="0">
                <a:latin typeface="Times New Roman" pitchFamily="18" charset="0"/>
                <a:cs typeface="Times New Roman" pitchFamily="18" charset="0"/>
              </a:rPr>
              <a:t> in adults and rickets in children .</a:t>
            </a:r>
          </a:p>
          <a:p>
            <a:r>
              <a:rPr lang="en-US" dirty="0" smtClean="0">
                <a:latin typeface="Times New Roman" pitchFamily="18" charset="0"/>
                <a:cs typeface="Times New Roman" pitchFamily="18" charset="0"/>
              </a:rPr>
              <a:t>Vitamin D deficiency is also associated with poor immune function, an increased susceptibility to infections and autoimmune diseases. </a:t>
            </a:r>
          </a:p>
          <a:p>
            <a:r>
              <a:rPr lang="en-US" dirty="0" smtClean="0">
                <a:latin typeface="Times New Roman" pitchFamily="18" charset="0"/>
                <a:cs typeface="Times New Roman" pitchFamily="18" charset="0"/>
              </a:rPr>
              <a:t>Other signs of deficiency or insufficiency may include fatigue, depression, hair loss and impaired wound healing.</a:t>
            </a: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a:buNone/>
            </a:pPr>
            <a:r>
              <a:rPr lang="en-US" b="1" dirty="0" smtClean="0">
                <a:latin typeface="Times New Roman" pitchFamily="18" charset="0"/>
                <a:cs typeface="Times New Roman" pitchFamily="18" charset="0"/>
              </a:rPr>
              <a:t>Vitamin D Toxicity</a:t>
            </a:r>
          </a:p>
          <a:p>
            <a:r>
              <a:rPr lang="en-US" dirty="0" smtClean="0">
                <a:latin typeface="Times New Roman" pitchFamily="18" charset="0"/>
                <a:cs typeface="Times New Roman" pitchFamily="18" charset="0"/>
              </a:rPr>
              <a:t>Vitamin D toxicity is very rare.</a:t>
            </a:r>
          </a:p>
          <a:p>
            <a:r>
              <a:rPr lang="en-US" dirty="0" smtClean="0">
                <a:latin typeface="Times New Roman" pitchFamily="18" charset="0"/>
                <a:cs typeface="Times New Roman" pitchFamily="18" charset="0"/>
              </a:rPr>
              <a:t>While spending a lot of time in the sun doesn’t cause vitamin D toxicity, taking high amounts of supplements may cause this toxicity.</a:t>
            </a:r>
          </a:p>
          <a:p>
            <a:r>
              <a:rPr lang="en-US" dirty="0" smtClean="0">
                <a:latin typeface="Times New Roman" pitchFamily="18" charset="0"/>
                <a:cs typeface="Times New Roman" pitchFamily="18" charset="0"/>
              </a:rPr>
              <a:t>The main consequence of toxicity is </a:t>
            </a:r>
            <a:r>
              <a:rPr lang="en-US" dirty="0" err="1" smtClean="0">
                <a:latin typeface="Times New Roman" pitchFamily="18" charset="0"/>
                <a:cs typeface="Times New Roman" pitchFamily="18" charset="0"/>
              </a:rPr>
              <a:t>hypercalcemia</a:t>
            </a:r>
            <a:r>
              <a:rPr lang="en-US" dirty="0" smtClean="0">
                <a:latin typeface="Times New Roman" pitchFamily="18" charset="0"/>
                <a:cs typeface="Times New Roman" pitchFamily="18" charset="0"/>
              </a:rPr>
              <a:t>, a condition characterized by excessive amounts of calcium in the blood.</a:t>
            </a:r>
          </a:p>
          <a:p>
            <a:r>
              <a:rPr lang="en-US" dirty="0" smtClean="0">
                <a:latin typeface="Times New Roman" pitchFamily="18" charset="0"/>
                <a:cs typeface="Times New Roman" pitchFamily="18" charset="0"/>
              </a:rPr>
              <a:t>Symptoms include headache, nausea, lack of appetite, weight loss, fatigue, kidney and heart damage, high blood pressure and fetal abnormalities.</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a:buNone/>
            </a:pPr>
            <a:r>
              <a:rPr lang="en-US" b="1" dirty="0" smtClean="0">
                <a:latin typeface="Times New Roman" pitchFamily="18" charset="0"/>
                <a:cs typeface="Times New Roman" pitchFamily="18" charset="0"/>
              </a:rPr>
              <a:t>Vitamin E</a:t>
            </a:r>
          </a:p>
          <a:p>
            <a:r>
              <a:rPr lang="en-US" dirty="0" smtClean="0">
                <a:latin typeface="Times New Roman" pitchFamily="18" charset="0"/>
                <a:cs typeface="Times New Roman" pitchFamily="18" charset="0"/>
              </a:rPr>
              <a:t>Vitamin E refers to a group of compounds that include  both </a:t>
            </a:r>
            <a:r>
              <a:rPr lang="en-US" dirty="0" err="1" smtClean="0">
                <a:latin typeface="Times New Roman" pitchFamily="18" charset="0"/>
                <a:cs typeface="Times New Roman" pitchFamily="18" charset="0"/>
              </a:rPr>
              <a:t>tocopherds</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tocotrienols</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They are naturally </a:t>
            </a:r>
            <a:r>
              <a:rPr lang="en-US" dirty="0" err="1" smtClean="0">
                <a:latin typeface="Times New Roman" pitchFamily="18" charset="0"/>
                <a:cs typeface="Times New Roman" pitchFamily="18" charset="0"/>
              </a:rPr>
              <a:t>occuring</a:t>
            </a:r>
            <a:r>
              <a:rPr lang="en-US" dirty="0" smtClean="0">
                <a:latin typeface="Times New Roman" pitchFamily="18" charset="0"/>
                <a:cs typeface="Times New Roman" pitchFamily="18" charset="0"/>
              </a:rPr>
              <a:t> anti-oxidant. It is also called anti-aging factor.</a:t>
            </a:r>
          </a:p>
          <a:p>
            <a:r>
              <a:rPr lang="en-US" dirty="0" smtClean="0">
                <a:latin typeface="Times New Roman" pitchFamily="18" charset="0"/>
                <a:cs typeface="Times New Roman" pitchFamily="18" charset="0"/>
              </a:rPr>
              <a:t> The word </a:t>
            </a:r>
            <a:r>
              <a:rPr lang="en-US" dirty="0" err="1" smtClean="0">
                <a:latin typeface="Times New Roman" pitchFamily="18" charset="0"/>
                <a:cs typeface="Times New Roman" pitchFamily="18" charset="0"/>
              </a:rPr>
              <a:t>tocopherol</a:t>
            </a:r>
            <a:r>
              <a:rPr lang="en-US" dirty="0" smtClean="0">
                <a:latin typeface="Times New Roman" pitchFamily="18" charset="0"/>
                <a:cs typeface="Times New Roman" pitchFamily="18" charset="0"/>
              </a:rPr>
              <a:t> is derived from the word </a:t>
            </a:r>
            <a:r>
              <a:rPr lang="en-US" dirty="0" err="1" smtClean="0">
                <a:latin typeface="Times New Roman" pitchFamily="18" charset="0"/>
                <a:cs typeface="Times New Roman" pitchFamily="18" charset="0"/>
              </a:rPr>
              <a:t>toco</a:t>
            </a:r>
            <a:r>
              <a:rPr lang="en-US" dirty="0" smtClean="0">
                <a:latin typeface="Times New Roman" pitchFamily="18" charset="0"/>
                <a:cs typeface="Times New Roman" pitchFamily="18" charset="0"/>
              </a:rPr>
              <a:t> meaning child birth and </a:t>
            </a:r>
            <a:r>
              <a:rPr lang="en-US" dirty="0" err="1" smtClean="0">
                <a:latin typeface="Times New Roman" pitchFamily="18" charset="0"/>
                <a:cs typeface="Times New Roman" pitchFamily="18" charset="0"/>
              </a:rPr>
              <a:t>pheros</a:t>
            </a:r>
            <a:r>
              <a:rPr lang="en-US" dirty="0" smtClean="0">
                <a:latin typeface="Times New Roman" pitchFamily="18" charset="0"/>
                <a:cs typeface="Times New Roman" pitchFamily="18" charset="0"/>
              </a:rPr>
              <a:t> meaning to bear. </a:t>
            </a:r>
          </a:p>
          <a:p>
            <a:r>
              <a:rPr lang="en-US" dirty="0" smtClean="0">
                <a:latin typeface="Times New Roman" pitchFamily="18" charset="0"/>
                <a:cs typeface="Times New Roman" pitchFamily="18" charset="0"/>
              </a:rPr>
              <a:t>It is yellow oily liquid freely soluble in fat solvent. </a:t>
            </a:r>
            <a:r>
              <a:rPr lang="en-US" dirty="0" err="1" smtClean="0">
                <a:latin typeface="Times New Roman" pitchFamily="18" charset="0"/>
                <a:cs typeface="Times New Roman" pitchFamily="18" charset="0"/>
              </a:rPr>
              <a:t>Tocopherol</a:t>
            </a:r>
            <a:r>
              <a:rPr lang="en-US" dirty="0" smtClean="0">
                <a:latin typeface="Times New Roman" pitchFamily="18" charset="0"/>
                <a:cs typeface="Times New Roman" pitchFamily="18" charset="0"/>
              </a:rPr>
              <a:t>  α, β, γ, δ have been obtained from the natural sources.</a:t>
            </a:r>
          </a:p>
          <a:p>
            <a:r>
              <a:rPr lang="en-US" dirty="0" smtClean="0">
                <a:latin typeface="Times New Roman" pitchFamily="18" charset="0"/>
                <a:cs typeface="Times New Roman" pitchFamily="18" charset="0"/>
              </a:rPr>
              <a:t>Requirement- 15 to 30 mg/day.</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Vitamins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en-US" dirty="0" smtClean="0">
                <a:latin typeface="Times New Roman" pitchFamily="18" charset="0"/>
                <a:cs typeface="Times New Roman" pitchFamily="18" charset="0"/>
              </a:rPr>
              <a:t>Vitamins are defined as essential organic compounds which occur in small quantities in different foods and necessary for growth and </a:t>
            </a:r>
            <a:r>
              <a:rPr lang="en-US" dirty="0" err="1" smtClean="0">
                <a:latin typeface="Times New Roman" pitchFamily="18" charset="0"/>
                <a:cs typeface="Times New Roman" pitchFamily="18" charset="0"/>
              </a:rPr>
              <a:t>maintainence</a:t>
            </a:r>
            <a:r>
              <a:rPr lang="en-US" dirty="0" smtClean="0">
                <a:latin typeface="Times New Roman" pitchFamily="18" charset="0"/>
                <a:cs typeface="Times New Roman" pitchFamily="18" charset="0"/>
              </a:rPr>
              <a:t> of good health in living organisms.</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a:buNone/>
            </a:pPr>
            <a:r>
              <a:rPr lang="en-US" b="1" dirty="0" smtClean="0">
                <a:latin typeface="Times New Roman" pitchFamily="18" charset="0"/>
                <a:cs typeface="Times New Roman" pitchFamily="18" charset="0"/>
              </a:rPr>
              <a:t>Sources</a:t>
            </a:r>
          </a:p>
          <a:p>
            <a:pPr>
              <a:buNone/>
            </a:pPr>
            <a:r>
              <a:rPr lang="en-US" dirty="0" smtClean="0">
                <a:latin typeface="Times New Roman" pitchFamily="18" charset="0"/>
                <a:cs typeface="Times New Roman" pitchFamily="18" charset="0"/>
              </a:rPr>
              <a:t>   Almonds, Mustard gross, Dried </a:t>
            </a:r>
            <a:r>
              <a:rPr lang="en-US" dirty="0" err="1" smtClean="0">
                <a:latin typeface="Times New Roman" pitchFamily="18" charset="0"/>
                <a:cs typeface="Times New Roman" pitchFamily="18" charset="0"/>
              </a:rPr>
              <a:t>apeicods</a:t>
            </a:r>
            <a:r>
              <a:rPr lang="en-US" dirty="0" smtClean="0">
                <a:latin typeface="Times New Roman" pitchFamily="18" charset="0"/>
                <a:cs typeface="Times New Roman" pitchFamily="18" charset="0"/>
              </a:rPr>
              <a:t>, Pine nuts, Papaya, Red chills powder, Spinach, Sunflower seeds, </a:t>
            </a:r>
            <a:r>
              <a:rPr lang="en-US" dirty="0" err="1" smtClean="0">
                <a:latin typeface="Times New Roman" pitchFamily="18" charset="0"/>
                <a:cs typeface="Times New Roman" pitchFamily="18" charset="0"/>
              </a:rPr>
              <a:t>Soyabeen</a:t>
            </a:r>
            <a:r>
              <a:rPr lang="en-US" dirty="0" smtClean="0">
                <a:latin typeface="Times New Roman" pitchFamily="18" charset="0"/>
                <a:cs typeface="Times New Roman" pitchFamily="18" charset="0"/>
              </a:rPr>
              <a:t> oil, Rice germ oil</a:t>
            </a:r>
          </a:p>
          <a:p>
            <a:pPr>
              <a:buNone/>
            </a:pPr>
            <a:r>
              <a:rPr lang="en-US" b="1" dirty="0" smtClean="0">
                <a:latin typeface="Times New Roman" pitchFamily="18" charset="0"/>
                <a:cs typeface="Times New Roman" pitchFamily="18" charset="0"/>
              </a:rPr>
              <a:t>Deficiency</a:t>
            </a:r>
          </a:p>
          <a:p>
            <a:r>
              <a:rPr lang="en-US" dirty="0" smtClean="0">
                <a:latin typeface="Times New Roman" pitchFamily="18" charset="0"/>
                <a:cs typeface="Times New Roman" pitchFamily="18" charset="0"/>
              </a:rPr>
              <a:t>Abortion and Sterility in animal</a:t>
            </a:r>
          </a:p>
          <a:p>
            <a:pPr>
              <a:buNone/>
            </a:pPr>
            <a:r>
              <a:rPr lang="en-US" b="1" dirty="0" smtClean="0">
                <a:latin typeface="Times New Roman" pitchFamily="18" charset="0"/>
                <a:cs typeface="Times New Roman" pitchFamily="18" charset="0"/>
              </a:rPr>
              <a:t>Function</a:t>
            </a:r>
          </a:p>
          <a:p>
            <a:r>
              <a:rPr lang="en-US" dirty="0" smtClean="0">
                <a:latin typeface="Times New Roman" pitchFamily="18" charset="0"/>
                <a:cs typeface="Times New Roman" pitchFamily="18" charset="0"/>
              </a:rPr>
              <a:t>It is necessary for reproduction</a:t>
            </a:r>
          </a:p>
          <a:p>
            <a:r>
              <a:rPr lang="en-US" dirty="0" smtClean="0">
                <a:latin typeface="Times New Roman" pitchFamily="18" charset="0"/>
                <a:cs typeface="Times New Roman" pitchFamily="18" charset="0"/>
              </a:rPr>
              <a:t>It is necessary for metabolism</a:t>
            </a:r>
          </a:p>
          <a:p>
            <a:r>
              <a:rPr lang="en-US" dirty="0" smtClean="0">
                <a:latin typeface="Times New Roman" pitchFamily="18" charset="0"/>
                <a:cs typeface="Times New Roman" pitchFamily="18" charset="0"/>
              </a:rPr>
              <a:t>It protect Vitamin A </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a:buNone/>
            </a:pPr>
            <a:r>
              <a:rPr lang="en-US" b="1" dirty="0" smtClean="0">
                <a:latin typeface="Times New Roman" pitchFamily="18" charset="0"/>
                <a:cs typeface="Times New Roman" pitchFamily="18" charset="0"/>
              </a:rPr>
              <a:t>Vitamin K</a:t>
            </a:r>
          </a:p>
          <a:p>
            <a:r>
              <a:rPr lang="en-US" dirty="0" smtClean="0">
                <a:latin typeface="Times New Roman" pitchFamily="18" charset="0"/>
                <a:cs typeface="Times New Roman" pitchFamily="18" charset="0"/>
              </a:rPr>
              <a:t>Vitamin K refers to a group of structurally similar fat soluble vitamins the human body needs for complete synthesis of certain protein that are required for blood coagulation and also certain protein that the body uses to manipulate binding </a:t>
            </a:r>
            <a:r>
              <a:rPr lang="en-US" dirty="0" err="1" smtClean="0">
                <a:latin typeface="Times New Roman" pitchFamily="18" charset="0"/>
                <a:cs typeface="Times New Roman" pitchFamily="18" charset="0"/>
              </a:rPr>
              <a:t>ti</a:t>
            </a:r>
            <a:r>
              <a:rPr lang="en-US" dirty="0" smtClean="0">
                <a:latin typeface="Times New Roman" pitchFamily="18" charset="0"/>
                <a:cs typeface="Times New Roman" pitchFamily="18" charset="0"/>
              </a:rPr>
              <a:t> calcium in bone and other tissues.</a:t>
            </a:r>
          </a:p>
          <a:p>
            <a:r>
              <a:rPr lang="en-US" dirty="0" smtClean="0">
                <a:latin typeface="Times New Roman" pitchFamily="18" charset="0"/>
                <a:cs typeface="Times New Roman" pitchFamily="18" charset="0"/>
              </a:rPr>
              <a:t>vitamin k is naturally produced by the bacteria in the intestine. it is essential for production of type of protein called </a:t>
            </a:r>
            <a:r>
              <a:rPr lang="en-US" dirty="0" err="1" smtClean="0">
                <a:latin typeface="Times New Roman" pitchFamily="18" charset="0"/>
                <a:cs typeface="Times New Roman" pitchFamily="18" charset="0"/>
              </a:rPr>
              <a:t>prothrombin</a:t>
            </a:r>
            <a:r>
              <a:rPr lang="en-US" dirty="0" smtClean="0">
                <a:latin typeface="Times New Roman" pitchFamily="18" charset="0"/>
                <a:cs typeface="Times New Roman" pitchFamily="18" charset="0"/>
              </a:rPr>
              <a:t> &amp; other factor involve in blood clotting mechanism. hence it is known as anti-hemorrhagic vitamin.</a:t>
            </a:r>
          </a:p>
          <a:p>
            <a:pPr>
              <a:buNone/>
            </a:pPr>
            <a:r>
              <a:rPr lang="en-US" dirty="0" smtClean="0">
                <a:latin typeface="Times New Roman" pitchFamily="18" charset="0"/>
                <a:cs typeface="Times New Roman" pitchFamily="18" charset="0"/>
              </a:rPr>
              <a:t>Vitamin K includes two natural Vitamin</a:t>
            </a:r>
          </a:p>
          <a:p>
            <a:r>
              <a:rPr lang="en-US" dirty="0" smtClean="0">
                <a:latin typeface="Times New Roman" pitchFamily="18" charset="0"/>
                <a:cs typeface="Times New Roman" pitchFamily="18" charset="0"/>
              </a:rPr>
              <a:t>Vitamin K1(</a:t>
            </a:r>
            <a:r>
              <a:rPr lang="en-US" dirty="0" err="1" smtClean="0">
                <a:latin typeface="Times New Roman" pitchFamily="18" charset="0"/>
                <a:cs typeface="Times New Roman" pitchFamily="18" charset="0"/>
              </a:rPr>
              <a:t>Phylloquinone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Vitamin K2 (</a:t>
            </a:r>
            <a:r>
              <a:rPr lang="en-US" dirty="0" err="1" smtClean="0">
                <a:latin typeface="Times New Roman" pitchFamily="18" charset="0"/>
                <a:cs typeface="Times New Roman" pitchFamily="18" charset="0"/>
              </a:rPr>
              <a:t>Menaquinones</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buNone/>
            </a:pPr>
            <a:r>
              <a:rPr lang="en-US" dirty="0" smtClean="0">
                <a:latin typeface="Times New Roman" pitchFamily="18" charset="0"/>
                <a:cs typeface="Times New Roman" pitchFamily="18" charset="0"/>
              </a:rPr>
              <a:t>Requirement- 0.03 mg/kg Daily</a:t>
            </a:r>
          </a:p>
          <a:p>
            <a:pPr>
              <a:buNone/>
            </a:pPr>
            <a:r>
              <a:rPr lang="en-US" b="1" dirty="0" smtClean="0">
                <a:latin typeface="Times New Roman" pitchFamily="18" charset="0"/>
                <a:cs typeface="Times New Roman" pitchFamily="18" charset="0"/>
              </a:rPr>
              <a:t>Sources</a:t>
            </a:r>
          </a:p>
          <a:p>
            <a:r>
              <a:rPr lang="en-US" dirty="0" smtClean="0">
                <a:latin typeface="Times New Roman" pitchFamily="18" charset="0"/>
                <a:cs typeface="Times New Roman" pitchFamily="18" charset="0"/>
              </a:rPr>
              <a:t>Spinach, Cow’s milk, green leaf vegetable</a:t>
            </a:r>
          </a:p>
          <a:p>
            <a:pPr>
              <a:buNone/>
            </a:pPr>
            <a:r>
              <a:rPr lang="en-US" b="1" dirty="0" smtClean="0">
                <a:latin typeface="Times New Roman" pitchFamily="18" charset="0"/>
                <a:cs typeface="Times New Roman" pitchFamily="18" charset="0"/>
              </a:rPr>
              <a:t>Deficiency</a:t>
            </a:r>
          </a:p>
          <a:p>
            <a:r>
              <a:rPr lang="en-US" dirty="0" smtClean="0">
                <a:latin typeface="Times New Roman" pitchFamily="18" charset="0"/>
                <a:cs typeface="Times New Roman" pitchFamily="18" charset="0"/>
              </a:rPr>
              <a:t>Increased bleeding due to defective clotting mechanism.</a:t>
            </a:r>
          </a:p>
          <a:p>
            <a:pPr>
              <a:buNone/>
            </a:pPr>
            <a:r>
              <a:rPr lang="en-US" b="1" dirty="0" smtClean="0">
                <a:latin typeface="Times New Roman" pitchFamily="18" charset="0"/>
                <a:cs typeface="Times New Roman" pitchFamily="18" charset="0"/>
              </a:rPr>
              <a:t>Function </a:t>
            </a:r>
          </a:p>
          <a:p>
            <a:r>
              <a:rPr lang="en-US" dirty="0" smtClean="0">
                <a:latin typeface="Times New Roman" pitchFamily="18" charset="0"/>
                <a:cs typeface="Times New Roman" pitchFamily="18" charset="0"/>
              </a:rPr>
              <a:t>Vitamin K is necessary for the synthesis of clotting factors especially </a:t>
            </a:r>
            <a:r>
              <a:rPr lang="en-US" dirty="0" err="1" smtClean="0">
                <a:latin typeface="Times New Roman" pitchFamily="18" charset="0"/>
                <a:cs typeface="Times New Roman" pitchFamily="18" charset="0"/>
              </a:rPr>
              <a:t>prothrombin</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buNone/>
            </a:pPr>
            <a:r>
              <a:rPr lang="en-US" b="1" dirty="0" smtClean="0">
                <a:latin typeface="Times New Roman" pitchFamily="18" charset="0"/>
                <a:cs typeface="Times New Roman" pitchFamily="18" charset="0"/>
              </a:rPr>
              <a:t>B-COMPLEX VITAMINS</a:t>
            </a:r>
          </a:p>
          <a:p>
            <a:r>
              <a:rPr lang="en-US" dirty="0" smtClean="0">
                <a:latin typeface="Times New Roman" pitchFamily="18" charset="0"/>
                <a:cs typeface="Times New Roman" pitchFamily="18" charset="0"/>
              </a:rPr>
              <a:t>Eight of the water-soluble vitamins are known as the vitamin B-complex group: </a:t>
            </a:r>
          </a:p>
          <a:p>
            <a:r>
              <a:rPr lang="en-US" dirty="0" smtClean="0">
                <a:latin typeface="Times New Roman" pitchFamily="18" charset="0"/>
                <a:cs typeface="Times New Roman" pitchFamily="18" charset="0"/>
              </a:rPr>
              <a:t>Thiamin (vitamin B1) </a:t>
            </a:r>
          </a:p>
          <a:p>
            <a:r>
              <a:rPr lang="en-US" dirty="0" smtClean="0">
                <a:latin typeface="Times New Roman" pitchFamily="18" charset="0"/>
                <a:cs typeface="Times New Roman" pitchFamily="18" charset="0"/>
              </a:rPr>
              <a:t>Riboflavin (vitamin B2) </a:t>
            </a:r>
          </a:p>
          <a:p>
            <a:r>
              <a:rPr lang="en-US" dirty="0" smtClean="0">
                <a:latin typeface="Times New Roman" pitchFamily="18" charset="0"/>
                <a:cs typeface="Times New Roman" pitchFamily="18" charset="0"/>
              </a:rPr>
              <a:t>Niacin (vitamin B3) </a:t>
            </a:r>
          </a:p>
          <a:p>
            <a:r>
              <a:rPr lang="en-US" dirty="0" smtClean="0">
                <a:latin typeface="Times New Roman" pitchFamily="18" charset="0"/>
                <a:cs typeface="Times New Roman" pitchFamily="18" charset="0"/>
              </a:rPr>
              <a:t>Vitamin B6 (pyridoxine) </a:t>
            </a:r>
          </a:p>
          <a:p>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(folic acid) </a:t>
            </a:r>
          </a:p>
          <a:p>
            <a:r>
              <a:rPr lang="en-US" dirty="0" smtClean="0">
                <a:latin typeface="Times New Roman" pitchFamily="18" charset="0"/>
                <a:cs typeface="Times New Roman" pitchFamily="18" charset="0"/>
              </a:rPr>
              <a:t>Vitamin B12 </a:t>
            </a:r>
          </a:p>
          <a:p>
            <a:r>
              <a:rPr lang="en-US" dirty="0" smtClean="0">
                <a:latin typeface="Times New Roman" pitchFamily="18" charset="0"/>
                <a:cs typeface="Times New Roman" pitchFamily="18" charset="0"/>
              </a:rPr>
              <a:t>Biotin and </a:t>
            </a:r>
            <a:r>
              <a:rPr lang="en-US" dirty="0" err="1" smtClean="0">
                <a:latin typeface="Times New Roman" pitchFamily="18" charset="0"/>
                <a:cs typeface="Times New Roman" pitchFamily="18" charset="0"/>
              </a:rPr>
              <a:t>pantothenic</a:t>
            </a:r>
            <a:r>
              <a:rPr lang="en-US" dirty="0" smtClean="0">
                <a:latin typeface="Times New Roman" pitchFamily="18" charset="0"/>
                <a:cs typeface="Times New Roman" pitchFamily="18" charset="0"/>
              </a:rPr>
              <a:t> acid. </a:t>
            </a:r>
          </a:p>
          <a:p>
            <a:r>
              <a:rPr lang="en-US" dirty="0" smtClean="0">
                <a:latin typeface="Times New Roman" pitchFamily="18" charset="0"/>
                <a:cs typeface="Times New Roman" pitchFamily="18" charset="0"/>
              </a:rPr>
              <a:t>The B vitamins are widely distributed in foods, and their influence is felt in many parts of the body.</a:t>
            </a:r>
          </a:p>
          <a:p>
            <a:r>
              <a:rPr lang="en-US" dirty="0" smtClean="0">
                <a:latin typeface="Times New Roman" pitchFamily="18" charset="0"/>
                <a:cs typeface="Times New Roman" pitchFamily="18" charset="0"/>
              </a:rPr>
              <a:t> They function as coenzymes that help the body obtain energy from food. The B vitamins are also important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buNone/>
            </a:pPr>
            <a:r>
              <a:rPr lang="en-US" b="1" dirty="0" smtClean="0">
                <a:latin typeface="Times New Roman" pitchFamily="18" charset="0"/>
                <a:cs typeface="Times New Roman" pitchFamily="18" charset="0"/>
              </a:rPr>
              <a:t>Thiamin</a:t>
            </a:r>
          </a:p>
          <a:p>
            <a:pPr>
              <a:buNone/>
            </a:pPr>
            <a:r>
              <a:rPr lang="en-US" dirty="0" smtClean="0">
                <a:latin typeface="Times New Roman" pitchFamily="18" charset="0"/>
                <a:cs typeface="Times New Roman" pitchFamily="18" charset="0"/>
              </a:rPr>
              <a:t>    Vitamin B1 Thiamin, or vitamin B1, helps to release energy from foods, promotes normal appetite, and plays a role in muscle contraction and conduction of nerve signals.</a:t>
            </a:r>
          </a:p>
          <a:p>
            <a:r>
              <a:rPr lang="en-US" dirty="0" smtClean="0">
                <a:latin typeface="Times New Roman" pitchFamily="18" charset="0"/>
                <a:cs typeface="Times New Roman" pitchFamily="18" charset="0"/>
              </a:rPr>
              <a:t>Sources include pork, legumes, fish, peas, and liver. </a:t>
            </a:r>
          </a:p>
          <a:p>
            <a:r>
              <a:rPr lang="en-US" dirty="0" smtClean="0">
                <a:latin typeface="Times New Roman" pitchFamily="18" charset="0"/>
                <a:cs typeface="Times New Roman" pitchFamily="18" charset="0"/>
              </a:rPr>
              <a:t>Most commonly, Thiamin is found in whole grains and fortified grain products such as cereal, and enriched products like bread, pasta, rice, and tortillas. </a:t>
            </a:r>
          </a:p>
          <a:p>
            <a:r>
              <a:rPr lang="en-US" dirty="0" smtClean="0">
                <a:latin typeface="Times New Roman" pitchFamily="18" charset="0"/>
                <a:cs typeface="Times New Roman" pitchFamily="18" charset="0"/>
              </a:rPr>
              <a:t>The process of enrichment adds back nutrients that are lost when grains are processed. </a:t>
            </a:r>
          </a:p>
          <a:p>
            <a:r>
              <a:rPr lang="en-US" dirty="0" smtClean="0">
                <a:latin typeface="Times New Roman" pitchFamily="18" charset="0"/>
                <a:cs typeface="Times New Roman" pitchFamily="18" charset="0"/>
              </a:rPr>
              <a:t>Among the nutrients added during the enrichment process are thiamin (B1), niacin (B3), riboflavin (B2),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and iron.</a:t>
            </a:r>
          </a:p>
          <a:p>
            <a:r>
              <a:rPr lang="en-US" dirty="0" smtClean="0">
                <a:latin typeface="Times New Roman" pitchFamily="18" charset="0"/>
                <a:cs typeface="Times New Roman" pitchFamily="18" charset="0"/>
              </a:rPr>
              <a:t>RDA for thiamin is 1.2 mg/day for adult males and 1.1 mg/day for adult females.</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buNone/>
            </a:pPr>
            <a:r>
              <a:rPr lang="en-US" b="1" dirty="0" smtClean="0">
                <a:latin typeface="Times New Roman" pitchFamily="18" charset="0"/>
                <a:cs typeface="Times New Roman" pitchFamily="18" charset="0"/>
              </a:rPr>
              <a:t>Thiamin Deficiency</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Under-consumption of thiamin is rare in the United States due to wide availability of enriched grain products. </a:t>
            </a:r>
          </a:p>
          <a:p>
            <a:r>
              <a:rPr lang="en-US" dirty="0" smtClean="0">
                <a:latin typeface="Times New Roman" pitchFamily="18" charset="0"/>
                <a:cs typeface="Times New Roman" pitchFamily="18" charset="0"/>
              </a:rPr>
              <a:t>However, certain groups may be at risk for thiamin deficiency including people with alcohol dependence, people with HIV/AIDS, people who have undergone bariatric surgery, and those with low dietary intake, like older adults.  </a:t>
            </a:r>
          </a:p>
          <a:p>
            <a:r>
              <a:rPr lang="en-US" dirty="0" smtClean="0">
                <a:latin typeface="Times New Roman" pitchFamily="18" charset="0"/>
                <a:cs typeface="Times New Roman" pitchFamily="18" charset="0"/>
              </a:rPr>
              <a:t>Alcoholics are especially prone to thiamin deficiency because alcohol reduces thiamin absorption and storage, and excess alcohol consumption often replaces food or meals. </a:t>
            </a:r>
          </a:p>
          <a:p>
            <a:r>
              <a:rPr lang="en-US" dirty="0" smtClean="0">
                <a:latin typeface="Times New Roman" pitchFamily="18" charset="0"/>
                <a:cs typeface="Times New Roman" pitchFamily="18" charset="0"/>
              </a:rPr>
              <a:t>Symptoms of thiamin deficiency include: mental confusion, muscle weakness, wasting, water retention (edema), enlarged heart, and the disease known as beriberi. </a:t>
            </a:r>
          </a:p>
          <a:p>
            <a:r>
              <a:rPr lang="en-US" dirty="0" smtClean="0">
                <a:latin typeface="Times New Roman" pitchFamily="18" charset="0"/>
                <a:cs typeface="Times New Roman" pitchFamily="18" charset="0"/>
              </a:rPr>
              <a:t>Thiamin deficiency is currently not a problem in the United States.</a:t>
            </a:r>
          </a:p>
          <a:p>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a:buNone/>
            </a:pPr>
            <a:r>
              <a:rPr lang="en-US" b="1" dirty="0" smtClean="0">
                <a:latin typeface="Times New Roman" pitchFamily="18" charset="0"/>
                <a:cs typeface="Times New Roman" pitchFamily="18" charset="0"/>
              </a:rPr>
              <a:t>Riboflavin: Vitamin B2</a:t>
            </a:r>
          </a:p>
          <a:p>
            <a:pPr>
              <a:buNone/>
            </a:pP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Riboflavin, or vitamin B2, helps to release energy from foods, and is also important for the growth, development and function of the cells in the body. It also helps to convert the amino acid tryptophan into niacin.</a:t>
            </a:r>
          </a:p>
          <a:p>
            <a:r>
              <a:rPr lang="en-US" dirty="0" smtClean="0">
                <a:latin typeface="Times New Roman" pitchFamily="18" charset="0"/>
                <a:cs typeface="Times New Roman" pitchFamily="18" charset="0"/>
              </a:rPr>
              <a:t>Sources include eggs, organ meats (liver and kidney), dark green vegetables, milk, and whole and enriched grain products. Ultraviolet light is known to destroy riboflavin.</a:t>
            </a:r>
          </a:p>
          <a:p>
            <a:r>
              <a:rPr lang="en-US" dirty="0" smtClean="0">
                <a:latin typeface="Times New Roman" pitchFamily="18" charset="0"/>
                <a:cs typeface="Times New Roman" pitchFamily="18" charset="0"/>
              </a:rPr>
              <a:t>RDA for riboflavin is 1.3 mg/day for adult males and 1.1 mg/day for adult females.</a:t>
            </a:r>
          </a:p>
          <a:p>
            <a:pPr>
              <a:buNone/>
            </a:pPr>
            <a:r>
              <a:rPr lang="en-US" b="1" dirty="0" smtClean="0">
                <a:latin typeface="Times New Roman" pitchFamily="18" charset="0"/>
                <a:cs typeface="Times New Roman" pitchFamily="18" charset="0"/>
              </a:rPr>
              <a:t>Riboflavin Deficiency</a:t>
            </a:r>
          </a:p>
          <a:p>
            <a:r>
              <a:rPr lang="en-US" dirty="0" smtClean="0">
                <a:latin typeface="Times New Roman" pitchFamily="18" charset="0"/>
                <a:cs typeface="Times New Roman" pitchFamily="18" charset="0"/>
              </a:rPr>
              <a:t>Groups at risk of riboflavin inadequacy include vegan athletes and pregnant and breastfeeding women and their babies.</a:t>
            </a:r>
          </a:p>
          <a:p>
            <a:r>
              <a:rPr lang="en-US" dirty="0" smtClean="0">
                <a:latin typeface="Times New Roman" pitchFamily="18" charset="0"/>
                <a:cs typeface="Times New Roman" pitchFamily="18" charset="0"/>
              </a:rPr>
              <a:t> Symptoms of deficiency include skin disorders, cracks at the corners of the mouth, hair loss, itchy and red eyes, reproductive problems, and cataracts.</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55000" lnSpcReduction="20000"/>
          </a:bodyPr>
          <a:lstStyle/>
          <a:p>
            <a:pPr>
              <a:buNone/>
            </a:pPr>
            <a:r>
              <a:rPr lang="en-US" b="1" dirty="0" smtClean="0">
                <a:latin typeface="Times New Roman" pitchFamily="18" charset="0"/>
                <a:cs typeface="Times New Roman" pitchFamily="18" charset="0"/>
              </a:rPr>
              <a:t>Niacin: Vitamin B3, </a:t>
            </a:r>
            <a:r>
              <a:rPr lang="en-US" b="1" dirty="0" err="1" smtClean="0">
                <a:latin typeface="Times New Roman" pitchFamily="18" charset="0"/>
                <a:cs typeface="Times New Roman" pitchFamily="18" charset="0"/>
              </a:rPr>
              <a:t>Nicotinamide</a:t>
            </a:r>
            <a:r>
              <a:rPr lang="en-US" b="1" dirty="0" smtClean="0">
                <a:latin typeface="Times New Roman" pitchFamily="18" charset="0"/>
                <a:cs typeface="Times New Roman" pitchFamily="18" charset="0"/>
              </a:rPr>
              <a:t>, Nicotinic Acid.</a:t>
            </a:r>
          </a:p>
          <a:p>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Niacin, or vitamin B3, is involved in energy production and critical cellular functions.</a:t>
            </a:r>
          </a:p>
          <a:p>
            <a:r>
              <a:rPr lang="en-US" dirty="0" smtClean="0">
                <a:latin typeface="Times New Roman" pitchFamily="18" charset="0"/>
                <a:cs typeface="Times New Roman" pitchFamily="18" charset="0"/>
              </a:rPr>
              <a:t>Food Sources </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Niacin is present in a wide variety of foods including animal and plant sources.</a:t>
            </a:r>
          </a:p>
          <a:p>
            <a:r>
              <a:rPr lang="en-US" dirty="0" smtClean="0">
                <a:latin typeface="Times New Roman" pitchFamily="18" charset="0"/>
                <a:cs typeface="Times New Roman" pitchFamily="18" charset="0"/>
              </a:rPr>
              <a:t> RDA for niacin is 16 mg/day for adult males and 14 mg/day for adult females.</a:t>
            </a:r>
          </a:p>
          <a:p>
            <a:pPr>
              <a:buNone/>
            </a:pPr>
            <a:r>
              <a:rPr lang="en-US" b="1" dirty="0" smtClean="0">
                <a:latin typeface="Times New Roman" pitchFamily="18" charset="0"/>
                <a:cs typeface="Times New Roman" pitchFamily="18" charset="0"/>
              </a:rPr>
              <a:t>Niacin Deficiency</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Niacin deficiency is not a problem in the United States and is mostly limited to people who eat very limited diets and diets low in protein. Pellagra is the disease state that occurs as a result of severe niacin deficiency. Symptoms include skin problems, digestive issues, and mental confusion.</a:t>
            </a:r>
          </a:p>
          <a:p>
            <a:pPr>
              <a:buNone/>
            </a:pPr>
            <a:r>
              <a:rPr lang="en-US" b="1" dirty="0" smtClean="0">
                <a:latin typeface="Times New Roman" pitchFamily="18" charset="0"/>
                <a:cs typeface="Times New Roman" pitchFamily="18" charset="0"/>
              </a:rPr>
              <a:t>Niacin Toxicity</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Consuming large doses of niacin supplements beyond 35mg/day may cause flushed skin, rashes, hypotension symptoms, or liver damage (Table 2). Over-consumption of niacin is not a problem if it is obtained through food.</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a:buNone/>
            </a:pPr>
            <a:r>
              <a:rPr lang="en-US" b="1" dirty="0" smtClean="0">
                <a:latin typeface="Times New Roman" pitchFamily="18" charset="0"/>
                <a:cs typeface="Times New Roman" pitchFamily="18" charset="0"/>
              </a:rPr>
              <a:t>Vitamin B6: Pyridoxine, </a:t>
            </a:r>
            <a:r>
              <a:rPr lang="en-US" b="1" dirty="0" err="1" smtClean="0">
                <a:latin typeface="Times New Roman" pitchFamily="18" charset="0"/>
                <a:cs typeface="Times New Roman" pitchFamily="18" charset="0"/>
              </a:rPr>
              <a:t>Pyridoxal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Pyridoxamine</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Vitamin B6, otherwise known as pyridoxine, </a:t>
            </a:r>
            <a:r>
              <a:rPr lang="en-US" dirty="0" err="1" smtClean="0">
                <a:latin typeface="Times New Roman" pitchFamily="18" charset="0"/>
                <a:cs typeface="Times New Roman" pitchFamily="18" charset="0"/>
              </a:rPr>
              <a:t>pyridoxal</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pyridoxamine</a:t>
            </a:r>
            <a:r>
              <a:rPr lang="en-US" dirty="0" smtClean="0">
                <a:latin typeface="Times New Roman" pitchFamily="18" charset="0"/>
                <a:cs typeface="Times New Roman" pitchFamily="18" charset="0"/>
              </a:rPr>
              <a:t>, aids in protein metabolism, red blood cell formation, and behaves as an antioxidant molecule. </a:t>
            </a:r>
          </a:p>
          <a:p>
            <a:r>
              <a:rPr lang="en-US" dirty="0" smtClean="0">
                <a:latin typeface="Times New Roman" pitchFamily="18" charset="0"/>
                <a:cs typeface="Times New Roman" pitchFamily="18" charset="0"/>
              </a:rPr>
              <a:t> It is also involved in the body’s production of chemicals such as neurotransmitters and hemoglobin.</a:t>
            </a:r>
          </a:p>
          <a:p>
            <a:r>
              <a:rPr lang="en-US" dirty="0" smtClean="0">
                <a:latin typeface="Times New Roman" pitchFamily="18" charset="0"/>
                <a:cs typeface="Times New Roman" pitchFamily="18" charset="0"/>
              </a:rPr>
              <a:t>Sources include legumes, organ meats, fish, meats, starchy vegetables, and whole grains and fortified cereals.</a:t>
            </a:r>
          </a:p>
          <a:p>
            <a:r>
              <a:rPr lang="en-US" dirty="0" smtClean="0">
                <a:latin typeface="Times New Roman" pitchFamily="18" charset="0"/>
                <a:cs typeface="Times New Roman" pitchFamily="18" charset="0"/>
              </a:rPr>
              <a:t>RDA for vitamin B6 is 1.3 mg/day for adult males and females through age fifty </a:t>
            </a:r>
          </a:p>
          <a:p>
            <a:r>
              <a:rPr lang="en-US" dirty="0" smtClean="0">
                <a:latin typeface="Times New Roman" pitchFamily="18" charset="0"/>
                <a:cs typeface="Times New Roman" pitchFamily="18" charset="0"/>
              </a:rPr>
              <a:t>The RDA for male and females over fifty years of age is 1.7 mg and 1.5 mg, respectively.</a:t>
            </a:r>
          </a:p>
          <a:p>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buNone/>
            </a:pPr>
            <a:r>
              <a:rPr lang="en-US" b="1" dirty="0" smtClean="0">
                <a:latin typeface="Times New Roman" pitchFamily="18" charset="0"/>
                <a:cs typeface="Times New Roman" pitchFamily="18" charset="0"/>
              </a:rPr>
              <a:t>Vitamin B6 Deficiency. </a:t>
            </a:r>
          </a:p>
          <a:p>
            <a:r>
              <a:rPr lang="en-US" dirty="0" smtClean="0">
                <a:latin typeface="Times New Roman" pitchFamily="18" charset="0"/>
                <a:cs typeface="Times New Roman" pitchFamily="18" charset="0"/>
              </a:rPr>
              <a:t>Vitamin B6 deficiency is uncommon and usually associated with low concentrations of other B-complex vitamins, like vitamin B12 and folic acid.</a:t>
            </a:r>
          </a:p>
          <a:p>
            <a:r>
              <a:rPr lang="en-US" dirty="0" smtClean="0">
                <a:latin typeface="Times New Roman" pitchFamily="18" charset="0"/>
                <a:cs typeface="Times New Roman" pitchFamily="18" charset="0"/>
              </a:rPr>
              <a:t> Deficiency symptoms include dermatitis, swollen tongue, peripheral neuropathy, anemia, depression and confusion, and weakened immune function. A vitamin B6 deficiency in infants can cause irritability, acute hearing issues, and convulsive seizures.</a:t>
            </a:r>
          </a:p>
          <a:p>
            <a:pPr>
              <a:buNone/>
            </a:pPr>
            <a:r>
              <a:rPr lang="en-US" i="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Vitamin B6 Toxicity:</a:t>
            </a:r>
          </a:p>
          <a:p>
            <a:pPr>
              <a:buNone/>
            </a:pPr>
            <a:r>
              <a:rPr lang="en-US" dirty="0" smtClean="0">
                <a:latin typeface="Times New Roman" pitchFamily="18" charset="0"/>
                <a:cs typeface="Times New Roman" pitchFamily="18" charset="0"/>
              </a:rPr>
              <a:t>     Over consumption from food sources have not been reported to cause adverse health effects, but chronic excess doses of vitamin B6 from supplements have been known to result in nerve damage. </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en-US" dirty="0" smtClean="0">
                <a:latin typeface="Times New Roman" pitchFamily="18" charset="0"/>
                <a:cs typeface="Times New Roman" pitchFamily="18" charset="0"/>
              </a:rPr>
              <a:t>Vitamins are micronutrients. </a:t>
            </a:r>
          </a:p>
          <a:p>
            <a:r>
              <a:rPr lang="en-US" dirty="0" smtClean="0">
                <a:latin typeface="Times New Roman" pitchFamily="18" charset="0"/>
                <a:cs typeface="Times New Roman" pitchFamily="18" charset="0"/>
              </a:rPr>
              <a:t> Essential nutrients. </a:t>
            </a:r>
          </a:p>
          <a:p>
            <a:r>
              <a:rPr lang="en-US" dirty="0" smtClean="0">
                <a:latin typeface="Times New Roman" pitchFamily="18" charset="0"/>
                <a:cs typeface="Times New Roman" pitchFamily="18" charset="0"/>
              </a:rPr>
              <a:t>Needed in small amounts for growth, reproduction, and overall health.</a:t>
            </a: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a:buNone/>
            </a:pPr>
            <a:r>
              <a:rPr lang="en-US" b="1" dirty="0" err="1" smtClean="0">
                <a:latin typeface="Times New Roman" pitchFamily="18" charset="0"/>
                <a:cs typeface="Times New Roman" pitchFamily="18" charset="0"/>
              </a:rPr>
              <a:t>Folate</a:t>
            </a:r>
            <a:r>
              <a:rPr lang="en-US" b="1" dirty="0" smtClean="0">
                <a:latin typeface="Times New Roman" pitchFamily="18" charset="0"/>
                <a:cs typeface="Times New Roman" pitchFamily="18" charset="0"/>
              </a:rPr>
              <a:t>: Folic Acid, </a:t>
            </a:r>
            <a:r>
              <a:rPr lang="en-US" b="1" dirty="0" err="1" smtClean="0">
                <a:latin typeface="Times New Roman" pitchFamily="18" charset="0"/>
                <a:cs typeface="Times New Roman" pitchFamily="18" charset="0"/>
              </a:rPr>
              <a:t>Folacin</a:t>
            </a:r>
            <a:endParaRPr lang="en-US" b="1"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also known as folic acid or </a:t>
            </a:r>
            <a:r>
              <a:rPr lang="en-US" dirty="0" err="1" smtClean="0">
                <a:latin typeface="Times New Roman" pitchFamily="18" charset="0"/>
                <a:cs typeface="Times New Roman" pitchFamily="18" charset="0"/>
              </a:rPr>
              <a:t>folacin</a:t>
            </a:r>
            <a:r>
              <a:rPr lang="en-US" dirty="0" smtClean="0">
                <a:latin typeface="Times New Roman" pitchFamily="18" charset="0"/>
                <a:cs typeface="Times New Roman" pitchFamily="18" charset="0"/>
              </a:rPr>
              <a:t>, aids in protein metabolism, promoting red blood cell formation, and lowering the risk for neural tube birth defects.</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may also play a role in controlling </a:t>
            </a:r>
            <a:r>
              <a:rPr lang="en-US" dirty="0" err="1" smtClean="0">
                <a:latin typeface="Times New Roman" pitchFamily="18" charset="0"/>
                <a:cs typeface="Times New Roman" pitchFamily="18" charset="0"/>
              </a:rPr>
              <a:t>homocysteine</a:t>
            </a:r>
            <a:r>
              <a:rPr lang="en-US" dirty="0" smtClean="0">
                <a:latin typeface="Times New Roman" pitchFamily="18" charset="0"/>
                <a:cs typeface="Times New Roman" pitchFamily="18" charset="0"/>
              </a:rPr>
              <a:t> levels, thus reducing the risk for coronary heart disease.</a:t>
            </a:r>
          </a:p>
          <a:p>
            <a:r>
              <a:rPr lang="en-US" dirty="0" smtClean="0">
                <a:latin typeface="Times New Roman" pitchFamily="18" charset="0"/>
                <a:cs typeface="Times New Roman" pitchFamily="18" charset="0"/>
              </a:rPr>
              <a:t>Sources of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include liver, kidney, dark green vegetables, meats, legumes, fish, whole grains, and fortified grains and cereals. Check the nutrition label to see if folic acid has been added.</a:t>
            </a:r>
          </a:p>
          <a:p>
            <a:r>
              <a:rPr lang="en-US" dirty="0" smtClean="0">
                <a:latin typeface="Times New Roman" pitchFamily="18" charset="0"/>
                <a:cs typeface="Times New Roman" pitchFamily="18" charset="0"/>
              </a:rPr>
              <a:t> RDA for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is 400 mcg/day for adult males and females.</a:t>
            </a:r>
          </a:p>
          <a:p>
            <a:r>
              <a:rPr lang="en-US" dirty="0" smtClean="0">
                <a:latin typeface="Times New Roman" pitchFamily="18" charset="0"/>
                <a:cs typeface="Times New Roman" pitchFamily="18" charset="0"/>
              </a:rPr>
              <a:t> Pregnancy will increase the RDA for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to 600 mcg/day.</a:t>
            </a:r>
          </a:p>
          <a:p>
            <a:pPr>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a:buNone/>
            </a:pPr>
            <a:r>
              <a:rPr lang="en-US" b="1" dirty="0" err="1" smtClean="0">
                <a:latin typeface="Times New Roman" pitchFamily="18" charset="0"/>
                <a:cs typeface="Times New Roman" pitchFamily="18" charset="0"/>
              </a:rPr>
              <a:t>Folate</a:t>
            </a:r>
            <a:r>
              <a:rPr lang="en-US" b="1" dirty="0" smtClean="0">
                <a:latin typeface="Times New Roman" pitchFamily="18" charset="0"/>
                <a:cs typeface="Times New Roman" pitchFamily="18" charset="0"/>
              </a:rPr>
              <a:t> Deficiency. </a:t>
            </a:r>
          </a:p>
          <a:p>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deficiency affects cell growth and protein production, which can lead to overall impaired growth. </a:t>
            </a:r>
          </a:p>
          <a:p>
            <a:r>
              <a:rPr lang="en-US" dirty="0" smtClean="0">
                <a:latin typeface="Times New Roman" pitchFamily="18" charset="0"/>
                <a:cs typeface="Times New Roman" pitchFamily="18" charset="0"/>
              </a:rPr>
              <a:t>Anemia is the primary clinical sign of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deficiency and includes symptoms like fatigue, headache, and heart palpitations. </a:t>
            </a:r>
          </a:p>
          <a:p>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deficiency in women who are pregnant or of child bearing age may result in the delivery of a baby with neural tube defects, such as </a:t>
            </a:r>
            <a:r>
              <a:rPr lang="en-US" dirty="0" err="1" smtClean="0">
                <a:latin typeface="Times New Roman" pitchFamily="18" charset="0"/>
                <a:cs typeface="Times New Roman" pitchFamily="18" charset="0"/>
              </a:rPr>
              <a:t>spina</a:t>
            </a:r>
            <a:r>
              <a:rPr lang="en-US" dirty="0" smtClean="0">
                <a:latin typeface="Times New Roman" pitchFamily="18" charset="0"/>
                <a:cs typeface="Times New Roman" pitchFamily="18" charset="0"/>
              </a:rPr>
              <a:t> bifida.</a:t>
            </a:r>
          </a:p>
          <a:p>
            <a:pPr>
              <a:buNone/>
            </a:pPr>
            <a:r>
              <a:rPr lang="en-US" b="1" dirty="0" err="1" smtClean="0">
                <a:latin typeface="Times New Roman" pitchFamily="18" charset="0"/>
                <a:cs typeface="Times New Roman" pitchFamily="18" charset="0"/>
              </a:rPr>
              <a:t>Folate</a:t>
            </a:r>
            <a:r>
              <a:rPr lang="en-US" b="1" dirty="0" smtClean="0">
                <a:latin typeface="Times New Roman" pitchFamily="18" charset="0"/>
                <a:cs typeface="Times New Roman" pitchFamily="18" charset="0"/>
              </a:rPr>
              <a:t> Toxicity</a:t>
            </a:r>
          </a:p>
          <a:p>
            <a:pPr>
              <a:buNone/>
            </a:pPr>
            <a:r>
              <a:rPr lang="en-US" dirty="0" smtClean="0">
                <a:latin typeface="Times New Roman" pitchFamily="18" charset="0"/>
                <a:cs typeface="Times New Roman" pitchFamily="18" charset="0"/>
              </a:rPr>
              <a:t>    Over consumption of </a:t>
            </a:r>
            <a:r>
              <a:rPr lang="en-US" dirty="0" err="1" smtClean="0">
                <a:latin typeface="Times New Roman" pitchFamily="18" charset="0"/>
                <a:cs typeface="Times New Roman" pitchFamily="18" charset="0"/>
              </a:rPr>
              <a:t>folate</a:t>
            </a:r>
            <a:r>
              <a:rPr lang="en-US" dirty="0" smtClean="0">
                <a:latin typeface="Times New Roman" pitchFamily="18" charset="0"/>
                <a:cs typeface="Times New Roman" pitchFamily="18" charset="0"/>
              </a:rPr>
              <a:t> offers no known benefits, and may mask B12 deficiency as well as interfere with some medications .</a:t>
            </a:r>
          </a:p>
          <a:p>
            <a:endParaRPr lang="en-US"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55000" lnSpcReduction="20000"/>
          </a:bodyPr>
          <a:lstStyle/>
          <a:p>
            <a:pPr>
              <a:buNone/>
            </a:pPr>
            <a:r>
              <a:rPr lang="en-US" b="1" dirty="0" smtClean="0">
                <a:latin typeface="Times New Roman" pitchFamily="18" charset="0"/>
                <a:cs typeface="Times New Roman" pitchFamily="18" charset="0"/>
              </a:rPr>
              <a:t>Vitamin B12: </a:t>
            </a:r>
            <a:r>
              <a:rPr lang="en-US" b="1" dirty="0" err="1" smtClean="0">
                <a:latin typeface="Times New Roman" pitchFamily="18" charset="0"/>
                <a:cs typeface="Times New Roman" pitchFamily="18" charset="0"/>
              </a:rPr>
              <a:t>Cobalamin</a:t>
            </a:r>
            <a:endParaRPr lang="en-US" b="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Vitamin B12, also known as </a:t>
            </a:r>
            <a:r>
              <a:rPr lang="en-US" dirty="0" err="1" smtClean="0">
                <a:latin typeface="Times New Roman" pitchFamily="18" charset="0"/>
                <a:cs typeface="Times New Roman" pitchFamily="18" charset="0"/>
              </a:rPr>
              <a:t>cobalamin</a:t>
            </a:r>
            <a:r>
              <a:rPr lang="en-US" dirty="0" smtClean="0">
                <a:latin typeface="Times New Roman" pitchFamily="18" charset="0"/>
                <a:cs typeface="Times New Roman" pitchFamily="18" charset="0"/>
              </a:rPr>
              <a:t>, aids in the building of genetic material, production of normal red blood cells, and maintenance of the nervous system.</a:t>
            </a:r>
          </a:p>
          <a:p>
            <a:r>
              <a:rPr lang="en-US" dirty="0" smtClean="0">
                <a:latin typeface="Times New Roman" pitchFamily="18" charset="0"/>
                <a:cs typeface="Times New Roman" pitchFamily="18" charset="0"/>
              </a:rPr>
              <a:t>  Vitamin B12 can only be found naturally in foods of animal origin such as meats, liver, kidney, fish, eggs, milk and milk products, oysters, shellfish. Some fortified foods, like breakfast cereals and nutritional yeast may also contain vitamin B12.</a:t>
            </a:r>
          </a:p>
          <a:p>
            <a:r>
              <a:rPr lang="en-US" dirty="0" smtClean="0">
                <a:latin typeface="Times New Roman" pitchFamily="18" charset="0"/>
                <a:cs typeface="Times New Roman" pitchFamily="18" charset="0"/>
              </a:rPr>
              <a:t> RDA for vitamin B12 is 2.4 mcg/day for adult males and females.</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Vitamin B12 Deficiency</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Vitamin B12 deficiency most commonly affects vegans, infants of vegan mothers, and the elderly. </a:t>
            </a:r>
          </a:p>
          <a:p>
            <a:r>
              <a:rPr lang="en-US" dirty="0" smtClean="0">
                <a:latin typeface="Times New Roman" pitchFamily="18" charset="0"/>
                <a:cs typeface="Times New Roman" pitchFamily="18" charset="0"/>
              </a:rPr>
              <a:t>Symptoms of deficiency include anemia and neurological changes, such as numbness and tingling in the hands and feet. In order to prevent vitamin B12 deficiency, a dietary supplement should be taken. </a:t>
            </a:r>
          </a:p>
          <a:p>
            <a:r>
              <a:rPr lang="en-US" dirty="0" smtClean="0">
                <a:latin typeface="Times New Roman" pitchFamily="18" charset="0"/>
                <a:cs typeface="Times New Roman" pitchFamily="18" charset="0"/>
              </a:rPr>
              <a:t>Some people develop a B12 deficiency because they cannot absorb the vitamin through their stomach lining. This can be treated through vitamin B12 injections.</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a:buNone/>
            </a:pPr>
            <a:r>
              <a:rPr lang="en-US" b="1" dirty="0" smtClean="0">
                <a:latin typeface="Times New Roman" pitchFamily="18" charset="0"/>
                <a:cs typeface="Times New Roman" pitchFamily="18" charset="0"/>
              </a:rPr>
              <a:t>Biotin</a:t>
            </a:r>
          </a:p>
          <a:p>
            <a:r>
              <a:rPr lang="en-US" dirty="0" smtClean="0">
                <a:latin typeface="Times New Roman" pitchFamily="18" charset="0"/>
                <a:cs typeface="Times New Roman" pitchFamily="18" charset="0"/>
              </a:rPr>
              <a:t>Biotin helps release energy from carbohydrates and aids in the metabolism of fats, proteins and carbohydrates from food.</a:t>
            </a:r>
          </a:p>
          <a:p>
            <a:r>
              <a:rPr lang="en-US" dirty="0" smtClean="0">
                <a:latin typeface="Times New Roman" pitchFamily="18" charset="0"/>
                <a:cs typeface="Times New Roman" pitchFamily="18" charset="0"/>
              </a:rPr>
              <a:t>Sources of Biotin include liver, kidney, egg yolk, milk, most fresh vegetables, yeast breads and cereals.</a:t>
            </a:r>
          </a:p>
          <a:p>
            <a:r>
              <a:rPr lang="en-US" dirty="0" smtClean="0">
                <a:latin typeface="Times New Roman" pitchFamily="18" charset="0"/>
                <a:cs typeface="Times New Roman" pitchFamily="18" charset="0"/>
              </a:rPr>
              <a:t>The Adequate Intake (AI) for Biotin is 30 mcg/day for adult males and females.</a:t>
            </a:r>
          </a:p>
          <a:p>
            <a:pPr>
              <a:buNone/>
            </a:pPr>
            <a:r>
              <a:rPr lang="en-US" dirty="0" smtClean="0">
                <a:latin typeface="Times New Roman" pitchFamily="18" charset="0"/>
                <a:cs typeface="Times New Roman" pitchFamily="18" charset="0"/>
              </a:rPr>
              <a:t>Biotin Deficiency. </a:t>
            </a:r>
          </a:p>
          <a:p>
            <a:r>
              <a:rPr lang="en-US" dirty="0" smtClean="0">
                <a:latin typeface="Times New Roman" pitchFamily="18" charset="0"/>
                <a:cs typeface="Times New Roman" pitchFamily="18" charset="0"/>
              </a:rPr>
              <a:t>Biotin deficiency is uncommon. A few of the symptoms of biotin deficiency include hair loss, skin rashes, and brittle nails, and for this reason biotin supplements are often promoted for hair, skin, and nail health. </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a:buNone/>
            </a:pPr>
            <a:r>
              <a:rPr lang="en-US" b="1" dirty="0" err="1" smtClean="0">
                <a:latin typeface="Times New Roman" pitchFamily="18" charset="0"/>
                <a:cs typeface="Times New Roman" pitchFamily="18" charset="0"/>
              </a:rPr>
              <a:t>Pantothenic</a:t>
            </a:r>
            <a:r>
              <a:rPr lang="en-US" b="1" dirty="0" smtClean="0">
                <a:latin typeface="Times New Roman" pitchFamily="18" charset="0"/>
                <a:cs typeface="Times New Roman" pitchFamily="18" charset="0"/>
              </a:rPr>
              <a:t> Acid: Vitamin B5</a:t>
            </a:r>
          </a:p>
          <a:p>
            <a:r>
              <a:rPr lang="en-US" dirty="0" err="1" smtClean="0">
                <a:latin typeface="Times New Roman" pitchFamily="18" charset="0"/>
                <a:cs typeface="Times New Roman" pitchFamily="18" charset="0"/>
              </a:rPr>
              <a:t>Pantothenic</a:t>
            </a:r>
            <a:r>
              <a:rPr lang="en-US" dirty="0" smtClean="0">
                <a:latin typeface="Times New Roman" pitchFamily="18" charset="0"/>
                <a:cs typeface="Times New Roman" pitchFamily="18" charset="0"/>
              </a:rPr>
              <a:t> Acid, also known as vitamin B5, is involved in energy production, and aids in the formation of hormones and the metabolism of fats, proteins, and carbohydrates from food.</a:t>
            </a:r>
          </a:p>
          <a:p>
            <a:r>
              <a:rPr lang="en-US" dirty="0" smtClean="0">
                <a:latin typeface="Times New Roman" pitchFamily="18" charset="0"/>
                <a:cs typeface="Times New Roman" pitchFamily="18" charset="0"/>
              </a:rPr>
              <a:t>Almost all plant- and animal- based foods contain </a:t>
            </a:r>
            <a:r>
              <a:rPr lang="en-US" dirty="0" err="1" smtClean="0">
                <a:latin typeface="Times New Roman" pitchFamily="18" charset="0"/>
                <a:cs typeface="Times New Roman" pitchFamily="18" charset="0"/>
              </a:rPr>
              <a:t>pantothenic</a:t>
            </a:r>
            <a:r>
              <a:rPr lang="en-US" dirty="0" smtClean="0">
                <a:latin typeface="Times New Roman" pitchFamily="18" charset="0"/>
                <a:cs typeface="Times New Roman" pitchFamily="18" charset="0"/>
              </a:rPr>
              <a:t> acid in varying amounts. </a:t>
            </a:r>
          </a:p>
          <a:p>
            <a:r>
              <a:rPr lang="en-US" dirty="0" smtClean="0">
                <a:latin typeface="Times New Roman" pitchFamily="18" charset="0"/>
                <a:cs typeface="Times New Roman" pitchFamily="18" charset="0"/>
              </a:rPr>
              <a:t>Richest dietary sources include fortified breakfast cereals, liver, kidney, meats, and seeds.</a:t>
            </a:r>
          </a:p>
          <a:p>
            <a:r>
              <a:rPr lang="en-US" dirty="0" smtClean="0">
                <a:latin typeface="Times New Roman" pitchFamily="18" charset="0"/>
                <a:cs typeface="Times New Roman" pitchFamily="18" charset="0"/>
              </a:rPr>
              <a:t>The Adequate Intake (AI) for </a:t>
            </a:r>
            <a:r>
              <a:rPr lang="en-US" dirty="0" err="1" smtClean="0">
                <a:latin typeface="Times New Roman" pitchFamily="18" charset="0"/>
                <a:cs typeface="Times New Roman" pitchFamily="18" charset="0"/>
              </a:rPr>
              <a:t>Pantothenic</a:t>
            </a:r>
            <a:r>
              <a:rPr lang="en-US" dirty="0" smtClean="0">
                <a:latin typeface="Times New Roman" pitchFamily="18" charset="0"/>
                <a:cs typeface="Times New Roman" pitchFamily="18" charset="0"/>
              </a:rPr>
              <a:t> Acid is 5 mg/day for both adult males and females. Pregnancy will increase the AI for </a:t>
            </a:r>
            <a:r>
              <a:rPr lang="en-US" dirty="0" err="1" smtClean="0">
                <a:latin typeface="Times New Roman" pitchFamily="18" charset="0"/>
                <a:cs typeface="Times New Roman" pitchFamily="18" charset="0"/>
              </a:rPr>
              <a:t>Pantothenic</a:t>
            </a:r>
            <a:r>
              <a:rPr lang="en-US" dirty="0" smtClean="0">
                <a:latin typeface="Times New Roman" pitchFamily="18" charset="0"/>
                <a:cs typeface="Times New Roman" pitchFamily="18" charset="0"/>
              </a:rPr>
              <a:t> Acid to 6mg /day.</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buNone/>
            </a:pPr>
            <a:r>
              <a:rPr lang="en-US" b="1" dirty="0" err="1" smtClean="0">
                <a:latin typeface="Times New Roman" pitchFamily="18" charset="0"/>
                <a:cs typeface="Times New Roman" pitchFamily="18" charset="0"/>
              </a:rPr>
              <a:t>Pantothenic</a:t>
            </a:r>
            <a:r>
              <a:rPr lang="en-US" b="1" dirty="0" smtClean="0">
                <a:latin typeface="Times New Roman" pitchFamily="18" charset="0"/>
                <a:cs typeface="Times New Roman" pitchFamily="18" charset="0"/>
              </a:rPr>
              <a:t> Acid Deficiency</a:t>
            </a:r>
            <a:r>
              <a:rPr lang="en-US" dirty="0" smtClean="0">
                <a:latin typeface="Times New Roman" pitchFamily="18" charset="0"/>
                <a:cs typeface="Times New Roman" pitchFamily="18" charset="0"/>
              </a:rPr>
              <a:t>. </a:t>
            </a:r>
          </a:p>
          <a:p>
            <a:r>
              <a:rPr lang="en-US" dirty="0" err="1" smtClean="0">
                <a:latin typeface="Times New Roman" pitchFamily="18" charset="0"/>
                <a:cs typeface="Times New Roman" pitchFamily="18" charset="0"/>
              </a:rPr>
              <a:t>Pantothenic</a:t>
            </a:r>
            <a:r>
              <a:rPr lang="en-US" dirty="0" smtClean="0">
                <a:latin typeface="Times New Roman" pitchFamily="18" charset="0"/>
                <a:cs typeface="Times New Roman" pitchFamily="18" charset="0"/>
              </a:rPr>
              <a:t> Acid deficiency is uncommon due to its wide availability in most foods.</a:t>
            </a:r>
          </a:p>
          <a:p>
            <a:pPr>
              <a:buNone/>
            </a:pPr>
            <a:r>
              <a:rPr lang="en-US" b="1" dirty="0" err="1" smtClean="0">
                <a:latin typeface="Times New Roman" pitchFamily="18" charset="0"/>
                <a:cs typeface="Times New Roman" pitchFamily="18" charset="0"/>
              </a:rPr>
              <a:t>Pantothenic</a:t>
            </a:r>
            <a:r>
              <a:rPr lang="en-US" b="1" dirty="0" smtClean="0">
                <a:latin typeface="Times New Roman" pitchFamily="18" charset="0"/>
                <a:cs typeface="Times New Roman" pitchFamily="18" charset="0"/>
              </a:rPr>
              <a:t> Acid toxicity</a:t>
            </a:r>
            <a:endParaRPr lang="en-US" b="1" i="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No problems with overconsumption are known for </a:t>
            </a:r>
            <a:r>
              <a:rPr lang="en-US" dirty="0" err="1" smtClean="0">
                <a:latin typeface="Times New Roman" pitchFamily="18" charset="0"/>
                <a:cs typeface="Times New Roman" pitchFamily="18" charset="0"/>
              </a:rPr>
              <a:t>Pantothenic</a:t>
            </a:r>
            <a:r>
              <a:rPr lang="en-US" dirty="0" smtClean="0">
                <a:latin typeface="Times New Roman" pitchFamily="18" charset="0"/>
                <a:cs typeface="Times New Roman" pitchFamily="18" charset="0"/>
              </a:rPr>
              <a:t> Acid. Rarely, diarrhea and gastrointestinal distress will occur with excessive amounts.</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62500" lnSpcReduction="20000"/>
          </a:bodyPr>
          <a:lstStyle/>
          <a:p>
            <a:pPr>
              <a:buNone/>
            </a:pPr>
            <a:r>
              <a:rPr lang="en-US" b="1" dirty="0" smtClean="0">
                <a:latin typeface="Times New Roman" pitchFamily="18" charset="0"/>
                <a:cs typeface="Times New Roman" pitchFamily="18" charset="0"/>
              </a:rPr>
              <a:t>Vitamin C: Ascorbic Acid, </a:t>
            </a:r>
            <a:r>
              <a:rPr lang="en-US" b="1" dirty="0" err="1" smtClean="0">
                <a:latin typeface="Times New Roman" pitchFamily="18" charset="0"/>
                <a:cs typeface="Times New Roman" pitchFamily="18" charset="0"/>
              </a:rPr>
              <a:t>Ascorbate</a:t>
            </a: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body needs vitamin C, also known as ascorbic acid or </a:t>
            </a:r>
            <a:r>
              <a:rPr lang="en-US" dirty="0" err="1" smtClean="0">
                <a:latin typeface="Times New Roman" pitchFamily="18" charset="0"/>
                <a:cs typeface="Times New Roman" pitchFamily="18" charset="0"/>
              </a:rPr>
              <a:t>ascorbate</a:t>
            </a:r>
            <a:r>
              <a:rPr lang="en-US" dirty="0" smtClean="0">
                <a:latin typeface="Times New Roman" pitchFamily="18" charset="0"/>
                <a:cs typeface="Times New Roman" pitchFamily="18" charset="0"/>
              </a:rPr>
              <a:t>, to remain in proper working condition. </a:t>
            </a:r>
          </a:p>
          <a:p>
            <a:r>
              <a:rPr lang="en-US" dirty="0" smtClean="0">
                <a:latin typeface="Times New Roman" pitchFamily="18" charset="0"/>
                <a:cs typeface="Times New Roman" pitchFamily="18" charset="0"/>
              </a:rPr>
              <a:t>Vitamin C benefits the body by holding cells together through collagen synthesis; collagen is a connective tissue that holds muscles, bones, and other tissues together. </a:t>
            </a:r>
          </a:p>
          <a:p>
            <a:r>
              <a:rPr lang="en-US" dirty="0" smtClean="0">
                <a:latin typeface="Times New Roman" pitchFamily="18" charset="0"/>
                <a:cs typeface="Times New Roman" pitchFamily="18" charset="0"/>
              </a:rPr>
              <a:t>Vitamin C also aids in wound healing, bone and tooth formation, strengthening blood vessel walls, improving immune system function, increasing absorption and utilization of iron, and acting as an antioxidant.</a:t>
            </a:r>
          </a:p>
          <a:p>
            <a:r>
              <a:rPr lang="en-US" dirty="0" smtClean="0">
                <a:latin typeface="Times New Roman" pitchFamily="18" charset="0"/>
                <a:cs typeface="Times New Roman" pitchFamily="18" charset="0"/>
              </a:rPr>
              <a:t>Vitamin C works with vitamin E as an antioxidant, and plays a crucial role in neutralizing free radicals throughout the body. </a:t>
            </a:r>
          </a:p>
          <a:p>
            <a:r>
              <a:rPr lang="en-US" dirty="0" smtClean="0">
                <a:latin typeface="Times New Roman" pitchFamily="18" charset="0"/>
                <a:cs typeface="Times New Roman" pitchFamily="18" charset="0"/>
              </a:rPr>
              <a:t>Through its antioxidant activity, studies suggest vitamin C may help prevent or delay the development of certain cancers, heart disease, and other diseases in which oxidative stress plays a causal role. </a:t>
            </a:r>
          </a:p>
          <a:p>
            <a:endParaRPr lang="en-US"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r>
              <a:rPr lang="en-US" dirty="0" smtClean="0">
                <a:latin typeface="Times New Roman" pitchFamily="18" charset="0"/>
                <a:cs typeface="Times New Roman" pitchFamily="18" charset="0"/>
              </a:rPr>
              <a:t> Many fruits and vegetables contain vitamin C, the best sources are citrus fruits, peppers, kiwi, strawberries, and broccoli. </a:t>
            </a:r>
          </a:p>
          <a:p>
            <a:r>
              <a:rPr lang="en-US" dirty="0" smtClean="0">
                <a:latin typeface="Times New Roman" pitchFamily="18" charset="0"/>
                <a:cs typeface="Times New Roman" pitchFamily="18" charset="0"/>
              </a:rPr>
              <a:t> RDA for Vitamin C is 90 mg/day for adult males and 75 mg/day for adult females. </a:t>
            </a:r>
          </a:p>
          <a:p>
            <a:r>
              <a:rPr lang="en-US" dirty="0" smtClean="0">
                <a:latin typeface="Times New Roman" pitchFamily="18" charset="0"/>
                <a:cs typeface="Times New Roman" pitchFamily="18" charset="0"/>
              </a:rPr>
              <a:t>For those who smoke cigarettes, the RDA for vitamin C increases by 35 mg/day, in order to counteract the oxidative effects of nicotine. </a:t>
            </a:r>
          </a:p>
          <a:p>
            <a:r>
              <a:rPr lang="en-US" dirty="0" smtClean="0">
                <a:latin typeface="Times New Roman" pitchFamily="18" charset="0"/>
                <a:cs typeface="Times New Roman" pitchFamily="18" charset="0"/>
              </a:rPr>
              <a:t>Vitamin C recommendations also increase during pregnancy and lactation.</a:t>
            </a:r>
          </a:p>
          <a:p>
            <a:pPr>
              <a:buNone/>
            </a:pPr>
            <a:r>
              <a:rPr lang="en-US" dirty="0" smtClean="0">
                <a:latin typeface="Times New Roman" pitchFamily="18" charset="0"/>
                <a:cs typeface="Times New Roman" pitchFamily="18" charset="0"/>
              </a:rPr>
              <a:t>Vitamin C Deficiency</a:t>
            </a:r>
          </a:p>
          <a:p>
            <a:r>
              <a:rPr lang="en-US" dirty="0" smtClean="0">
                <a:latin typeface="Times New Roman" pitchFamily="18" charset="0"/>
                <a:cs typeface="Times New Roman" pitchFamily="18" charset="0"/>
              </a:rPr>
              <a:t>severe vitamin C deficiency may result in the disease known as scurvy, causing fatigue and a loss of collagen strength throughout the body.</a:t>
            </a:r>
          </a:p>
          <a:p>
            <a:r>
              <a:rPr lang="en-US" dirty="0" smtClean="0">
                <a:latin typeface="Times New Roman" pitchFamily="18" charset="0"/>
                <a:cs typeface="Times New Roman" pitchFamily="18" charset="0"/>
              </a:rPr>
              <a:t> Loss of collagen results in loose teeth, bleeding and swollen gums, and improper wound healing.</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a:buNone/>
            </a:pPr>
            <a:r>
              <a:rPr lang="en-US" dirty="0" smtClean="0">
                <a:latin typeface="Times New Roman" pitchFamily="18" charset="0"/>
                <a:cs typeface="Times New Roman" pitchFamily="18" charset="0"/>
              </a:rPr>
              <a:t>The following conditions have been shown to increase vitamin C requirements:</a:t>
            </a:r>
          </a:p>
          <a:p>
            <a:r>
              <a:rPr lang="en-US" dirty="0" smtClean="0">
                <a:latin typeface="Times New Roman" pitchFamily="18" charset="0"/>
                <a:cs typeface="Times New Roman" pitchFamily="18" charset="0"/>
              </a:rPr>
              <a:t>Environmental stress, such as air and noise pollution</a:t>
            </a:r>
          </a:p>
          <a:p>
            <a:r>
              <a:rPr lang="en-US" dirty="0" smtClean="0">
                <a:latin typeface="Times New Roman" pitchFamily="18" charset="0"/>
                <a:cs typeface="Times New Roman" pitchFamily="18" charset="0"/>
              </a:rPr>
              <a:t>Tissue healing of wounds</a:t>
            </a:r>
          </a:p>
          <a:p>
            <a:r>
              <a:rPr lang="en-US" dirty="0" smtClean="0">
                <a:latin typeface="Times New Roman" pitchFamily="18" charset="0"/>
                <a:cs typeface="Times New Roman" pitchFamily="18" charset="0"/>
              </a:rPr>
              <a:t>Growth (children from 0- 12 months, and pregnant women)</a:t>
            </a:r>
          </a:p>
          <a:p>
            <a:r>
              <a:rPr lang="en-US" dirty="0" smtClean="0">
                <a:latin typeface="Times New Roman" pitchFamily="18" charset="0"/>
                <a:cs typeface="Times New Roman" pitchFamily="18" charset="0"/>
              </a:rPr>
              <a:t>Fever and infection</a:t>
            </a:r>
          </a:p>
          <a:p>
            <a:r>
              <a:rPr lang="en-US" dirty="0" smtClean="0">
                <a:latin typeface="Times New Roman" pitchFamily="18" charset="0"/>
                <a:cs typeface="Times New Roman" pitchFamily="18" charset="0"/>
              </a:rPr>
              <a:t>Smoking</a:t>
            </a:r>
          </a:p>
          <a:p>
            <a:pPr>
              <a:buNone/>
            </a:pPr>
            <a:r>
              <a:rPr lang="en-IN" dirty="0" smtClean="0">
                <a:latin typeface="Times New Roman" pitchFamily="18" charset="0"/>
                <a:cs typeface="Times New Roman" pitchFamily="18" charset="0"/>
              </a:rPr>
              <a:t>Vitamin C Toxicity</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Despite being a water-soluble vitamin that the body excretes when in excess, vitamin C overdoses an increase the risk of adverse health effects, like kidney stones, diarrhea, rebound scurvy, and increased oxidative damage.</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THANK YOU</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6386" name="Picture 2"/>
          <p:cNvPicPr>
            <a:picLocks noGrp="1" noChangeAspect="1" noChangeArrowheads="1"/>
          </p:cNvPicPr>
          <p:nvPr>
            <p:ph idx="1"/>
          </p:nvPr>
        </p:nvPicPr>
        <p:blipFill>
          <a:blip r:embed="rId2"/>
          <a:srcRect l="4185" t="3056" r="2061"/>
          <a:stretch>
            <a:fillRect/>
          </a:stretch>
        </p:blipFill>
        <p:spPr bwMode="auto">
          <a:xfrm>
            <a:off x="381000" y="228600"/>
            <a:ext cx="8534400" cy="6258238"/>
          </a:xfrm>
          <a:prstGeom prst="rect">
            <a:avLst/>
          </a:prstGeom>
          <a:ln>
            <a:headEnd/>
            <a:tailEnd/>
          </a:ln>
        </p:spPr>
        <p:style>
          <a:lnRef idx="2">
            <a:schemeClr val="dk1"/>
          </a:lnRef>
          <a:fillRef idx="1">
            <a:schemeClr val="lt1"/>
          </a:fillRef>
          <a:effectRef idx="0">
            <a:schemeClr val="dk1"/>
          </a:effectRef>
          <a:fontRef idx="minor">
            <a:schemeClr val="dk1"/>
          </a:fontRef>
        </p:style>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Classification of Vitamins</a:t>
            </a:r>
            <a:br>
              <a:rPr lang="en-US" b="1" dirty="0" smtClean="0"/>
            </a:b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r>
              <a:rPr lang="en-US" dirty="0" smtClean="0">
                <a:latin typeface="Times New Roman" pitchFamily="18" charset="0"/>
                <a:cs typeface="Times New Roman" pitchFamily="18" charset="0"/>
              </a:rPr>
              <a:t>Vitamins are generally classified as water-soluble vitamins and fat-soluble vitamins.</a:t>
            </a:r>
          </a:p>
          <a:p>
            <a:pPr>
              <a:buNone/>
            </a:pPr>
            <a:r>
              <a:rPr lang="en-US" dirty="0" smtClean="0">
                <a:latin typeface="Times New Roman" pitchFamily="18" charset="0"/>
                <a:cs typeface="Times New Roman" pitchFamily="18" charset="0"/>
              </a:rPr>
              <a:t>1. Fat-Soluble Vitamins</a:t>
            </a:r>
          </a:p>
          <a:p>
            <a:pPr>
              <a:buNone/>
            </a:pPr>
            <a:r>
              <a:rPr lang="en-US" dirty="0" smtClean="0">
                <a:latin typeface="Times New Roman" pitchFamily="18" charset="0"/>
                <a:cs typeface="Times New Roman" pitchFamily="18" charset="0"/>
              </a:rPr>
              <a:t>    Vitamin A, D, E and K are fat-soluble.</a:t>
            </a:r>
          </a:p>
          <a:p>
            <a:pPr>
              <a:buNone/>
            </a:pPr>
            <a:r>
              <a:rPr lang="en-US" dirty="0" smtClean="0">
                <a:latin typeface="Times New Roman" pitchFamily="18" charset="0"/>
                <a:cs typeface="Times New Roman" pitchFamily="18" charset="0"/>
              </a:rPr>
              <a:t>    These are stored in adipose tissues and hence are called fat-soluble vitamins.</a:t>
            </a:r>
          </a:p>
          <a:p>
            <a:pPr>
              <a:buNone/>
            </a:pPr>
            <a:r>
              <a:rPr lang="en-US" dirty="0" smtClean="0">
                <a:latin typeface="Times New Roman" pitchFamily="18" charset="0"/>
                <a:cs typeface="Times New Roman" pitchFamily="18" charset="0"/>
              </a:rPr>
              <a:t>2. Water-Soluble Vitamins</a:t>
            </a:r>
          </a:p>
          <a:p>
            <a:pPr>
              <a:buNone/>
            </a:pPr>
            <a:r>
              <a:rPr lang="en-US" dirty="0" smtClean="0">
                <a:latin typeface="Times New Roman" pitchFamily="18" charset="0"/>
                <a:cs typeface="Times New Roman" pitchFamily="18" charset="0"/>
              </a:rPr>
              <a:t>    Vitamins in B-group and vitamin C are water-soluble and cannot be stored in our bodies as they pass with the water in urine. </a:t>
            </a:r>
          </a:p>
          <a:p>
            <a:pPr>
              <a:buNone/>
            </a:pPr>
            <a:r>
              <a:rPr lang="en-US" dirty="0" smtClean="0">
                <a:latin typeface="Times New Roman" pitchFamily="18" charset="0"/>
                <a:cs typeface="Times New Roman" pitchFamily="18" charset="0"/>
              </a:rPr>
              <a:t>    These vitamins must be supplied to our bodies with regular diets.</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buNone/>
            </a:pPr>
            <a:r>
              <a:rPr lang="en-US" dirty="0" smtClean="0">
                <a:latin typeface="Times New Roman" pitchFamily="18" charset="0"/>
                <a:cs typeface="Times New Roman" pitchFamily="18" charset="0"/>
              </a:rPr>
              <a:t>Functions of Vitamins</a:t>
            </a:r>
          </a:p>
          <a:p>
            <a:r>
              <a:rPr lang="en-US" dirty="0" smtClean="0">
                <a:latin typeface="Times New Roman" pitchFamily="18" charset="0"/>
                <a:cs typeface="Times New Roman" pitchFamily="18" charset="0"/>
              </a:rPr>
              <a:t>Based on their role in biological processes and their effect different vitamins have different functions, their function can be best understood by knowing about their deficiency diseases. </a:t>
            </a:r>
          </a:p>
          <a:p>
            <a:pPr>
              <a:buNone/>
            </a:pPr>
            <a:r>
              <a:rPr lang="en-IN" b="1" dirty="0" smtClean="0">
                <a:latin typeface="Times New Roman" pitchFamily="18" charset="0"/>
                <a:cs typeface="Times New Roman" pitchFamily="18" charset="0"/>
              </a:rPr>
              <a:t>Fat soluble vitamins</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Vitamin A –</a:t>
            </a:r>
            <a:r>
              <a:rPr lang="en-US" dirty="0" smtClean="0">
                <a:latin typeface="Times New Roman" pitchFamily="18" charset="0"/>
                <a:cs typeface="Times New Roman" pitchFamily="18" charset="0"/>
              </a:rPr>
              <a:t> Hardening of the cornea in eye, night blindness.</a:t>
            </a:r>
          </a:p>
          <a:p>
            <a:r>
              <a:rPr lang="en-US" b="1" dirty="0" smtClean="0">
                <a:latin typeface="Times New Roman" pitchFamily="18" charset="0"/>
                <a:cs typeface="Times New Roman" pitchFamily="18" charset="0"/>
              </a:rPr>
              <a:t>Vitamin D –</a:t>
            </a:r>
            <a:r>
              <a:rPr lang="en-US" dirty="0" smtClean="0">
                <a:latin typeface="Times New Roman" pitchFamily="18" charset="0"/>
                <a:cs typeface="Times New Roman" pitchFamily="18" charset="0"/>
              </a:rPr>
              <a:t> It is obtained by our body when exposed to sunlight. Its deficiency causes improper growth of bones, soft bones in kids, rickets.</a:t>
            </a:r>
          </a:p>
          <a:p>
            <a:r>
              <a:rPr lang="en-US" b="1" dirty="0" smtClean="0">
                <a:latin typeface="Times New Roman" pitchFamily="18" charset="0"/>
                <a:cs typeface="Times New Roman" pitchFamily="18" charset="0"/>
              </a:rPr>
              <a:t>Vitamin E –</a:t>
            </a:r>
            <a:r>
              <a:rPr lang="en-US" dirty="0" smtClean="0">
                <a:latin typeface="Times New Roman" pitchFamily="18" charset="0"/>
                <a:cs typeface="Times New Roman" pitchFamily="18" charset="0"/>
              </a:rPr>
              <a:t> Deficiency of vitamin E leads to weakness in muscles and increases the fragility of red blood cells.</a:t>
            </a:r>
          </a:p>
          <a:p>
            <a:r>
              <a:rPr lang="en-US" b="1" dirty="0" smtClean="0">
                <a:latin typeface="Times New Roman" pitchFamily="18" charset="0"/>
                <a:cs typeface="Times New Roman" pitchFamily="18" charset="0"/>
              </a:rPr>
              <a:t>Vitamin K –</a:t>
            </a:r>
            <a:r>
              <a:rPr lang="en-US" dirty="0" smtClean="0">
                <a:latin typeface="Times New Roman" pitchFamily="18" charset="0"/>
                <a:cs typeface="Times New Roman" pitchFamily="18" charset="0"/>
              </a:rPr>
              <a:t> It plays an important role in blood clotting. The deficiency of vitamin K increases the time taken by the blood to clot. Severe deficiency may cause death due to excessive blood loss in case of a cut or an injury.</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a:buNone/>
            </a:pPr>
            <a:r>
              <a:rPr lang="en-IN" b="1" dirty="0" smtClean="0">
                <a:latin typeface="Times New Roman" pitchFamily="18" charset="0"/>
                <a:cs typeface="Times New Roman" pitchFamily="18" charset="0"/>
              </a:rPr>
              <a:t>Water soluble vitamins</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Vitamin B1 –</a:t>
            </a:r>
            <a:r>
              <a:rPr lang="en-US" dirty="0" smtClean="0">
                <a:latin typeface="Times New Roman" pitchFamily="18" charset="0"/>
                <a:cs typeface="Times New Roman" pitchFamily="18" charset="0"/>
              </a:rPr>
              <a:t> Deficiency may cause beriberi, dwarfism.</a:t>
            </a:r>
          </a:p>
          <a:p>
            <a:r>
              <a:rPr lang="en-US" b="1" dirty="0" smtClean="0">
                <a:latin typeface="Times New Roman" pitchFamily="18" charset="0"/>
                <a:cs typeface="Times New Roman" pitchFamily="18" charset="0"/>
              </a:rPr>
              <a:t>Vitamin B2 – </a:t>
            </a:r>
            <a:r>
              <a:rPr lang="en-US" dirty="0" smtClean="0">
                <a:latin typeface="Times New Roman" pitchFamily="18" charset="0"/>
                <a:cs typeface="Times New Roman" pitchFamily="18" charset="0"/>
              </a:rPr>
              <a:t>Deficiency can cause disorders in the digestive system, skin burning sensations, </a:t>
            </a:r>
            <a:r>
              <a:rPr lang="en-US" dirty="0" err="1" smtClean="0">
                <a:latin typeface="Times New Roman" pitchFamily="18" charset="0"/>
                <a:cs typeface="Times New Roman" pitchFamily="18" charset="0"/>
              </a:rPr>
              <a:t>cheilosis</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Vitamin B6 –</a:t>
            </a:r>
            <a:r>
              <a:rPr lang="en-US" dirty="0" smtClean="0">
                <a:latin typeface="Times New Roman" pitchFamily="18" charset="0"/>
                <a:cs typeface="Times New Roman" pitchFamily="18" charset="0"/>
              </a:rPr>
              <a:t> Deficiency of B6 causes convulsions, conjunctivitis, and sometimes neurological disorders.</a:t>
            </a:r>
          </a:p>
          <a:p>
            <a:r>
              <a:rPr lang="en-US" b="1" dirty="0" smtClean="0">
                <a:latin typeface="Times New Roman" pitchFamily="18" charset="0"/>
                <a:cs typeface="Times New Roman" pitchFamily="18" charset="0"/>
              </a:rPr>
              <a:t>Vitamin B12 –</a:t>
            </a:r>
            <a:r>
              <a:rPr lang="en-US" dirty="0" smtClean="0">
                <a:latin typeface="Times New Roman" pitchFamily="18" charset="0"/>
                <a:cs typeface="Times New Roman" pitchFamily="18" charset="0"/>
              </a:rPr>
              <a:t> Its deficiency can cause pernicious anemia and a decrease in red blood cells in hemoglobin.</a:t>
            </a:r>
          </a:p>
          <a:p>
            <a:r>
              <a:rPr lang="en-US" b="1" dirty="0" smtClean="0">
                <a:latin typeface="Times New Roman" pitchFamily="18" charset="0"/>
                <a:cs typeface="Times New Roman" pitchFamily="18" charset="0"/>
              </a:rPr>
              <a:t>Vitamin C –</a:t>
            </a:r>
            <a:r>
              <a:rPr lang="en-US" dirty="0" smtClean="0">
                <a:latin typeface="Times New Roman" pitchFamily="18" charset="0"/>
                <a:cs typeface="Times New Roman" pitchFamily="18" charset="0"/>
              </a:rPr>
              <a:t> It is a water-soluble vitamin, its deficiency causes bleeding in gums and scurvy.</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buNone/>
            </a:pPr>
            <a:r>
              <a:rPr lang="en-US" b="1" dirty="0" smtClean="0">
                <a:latin typeface="Times New Roman" pitchFamily="18" charset="0"/>
                <a:cs typeface="Times New Roman" pitchFamily="18" charset="0"/>
              </a:rPr>
              <a:t>Vitamin A</a:t>
            </a:r>
          </a:p>
          <a:p>
            <a:r>
              <a:rPr lang="en-US" dirty="0" smtClean="0">
                <a:latin typeface="Times New Roman" pitchFamily="18" charset="0"/>
                <a:cs typeface="Times New Roman" pitchFamily="18" charset="0"/>
              </a:rPr>
              <a:t>Vitamin A plays a key role in maintaining your vision. </a:t>
            </a:r>
          </a:p>
          <a:p>
            <a:r>
              <a:rPr lang="en-US" dirty="0" smtClean="0">
                <a:latin typeface="Times New Roman" pitchFamily="18" charset="0"/>
                <a:cs typeface="Times New Roman" pitchFamily="18" charset="0"/>
              </a:rPr>
              <a:t>found in animal-sourced foods. The main natural food sources are liver, fish liver oil and butter. </a:t>
            </a:r>
          </a:p>
          <a:p>
            <a:r>
              <a:rPr lang="en-US" dirty="0" smtClean="0">
                <a:latin typeface="Times New Roman" pitchFamily="18" charset="0"/>
                <a:cs typeface="Times New Roman" pitchFamily="18" charset="0"/>
              </a:rPr>
              <a:t>Also be derived from certain </a:t>
            </a:r>
            <a:r>
              <a:rPr lang="en-US" dirty="0" err="1" smtClean="0">
                <a:latin typeface="Times New Roman" pitchFamily="18" charset="0"/>
                <a:cs typeface="Times New Roman" pitchFamily="18" charset="0"/>
              </a:rPr>
              <a:t>carotenoid</a:t>
            </a:r>
            <a:r>
              <a:rPr lang="en-US" dirty="0" smtClean="0">
                <a:latin typeface="Times New Roman" pitchFamily="18" charset="0"/>
                <a:cs typeface="Times New Roman" pitchFamily="18" charset="0"/>
              </a:rPr>
              <a:t> antioxidants found in plants. They are collectively known as </a:t>
            </a:r>
            <a:r>
              <a:rPr lang="en-US" dirty="0" err="1" smtClean="0">
                <a:latin typeface="Times New Roman" pitchFamily="18" charset="0"/>
                <a:cs typeface="Times New Roman" pitchFamily="18" charset="0"/>
              </a:rPr>
              <a:t>provitamin</a:t>
            </a:r>
            <a:r>
              <a:rPr lang="en-US" dirty="0" smtClean="0">
                <a:latin typeface="Times New Roman" pitchFamily="18" charset="0"/>
                <a:cs typeface="Times New Roman" pitchFamily="18" charset="0"/>
              </a:rPr>
              <a:t> A.</a:t>
            </a:r>
          </a:p>
          <a:p>
            <a:r>
              <a:rPr lang="en-US" dirty="0" smtClean="0">
                <a:latin typeface="Times New Roman" pitchFamily="18" charset="0"/>
                <a:cs typeface="Times New Roman" pitchFamily="18" charset="0"/>
              </a:rPr>
              <a:t>The most efficient of these is beta-carotene, which is abundant in many vegetables, such as carrots, kale and spinach</a:t>
            </a:r>
          </a:p>
          <a:p>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buNone/>
            </a:pPr>
            <a:r>
              <a:rPr lang="en-US" dirty="0" smtClean="0">
                <a:latin typeface="Times New Roman" pitchFamily="18" charset="0"/>
                <a:cs typeface="Times New Roman" pitchFamily="18" charset="0"/>
              </a:rPr>
              <a:t>Requirement- 5000 IU Daily</a:t>
            </a:r>
          </a:p>
          <a:p>
            <a:r>
              <a:rPr lang="en-US" dirty="0" smtClean="0">
                <a:latin typeface="Times New Roman" pitchFamily="18" charset="0"/>
                <a:cs typeface="Times New Roman" pitchFamily="18" charset="0"/>
              </a:rPr>
              <a:t>Vitamin A is not a single compound. </a:t>
            </a:r>
          </a:p>
          <a:p>
            <a:r>
              <a:rPr lang="en-US" dirty="0" smtClean="0">
                <a:latin typeface="Times New Roman" pitchFamily="18" charset="0"/>
                <a:cs typeface="Times New Roman" pitchFamily="18" charset="0"/>
              </a:rPr>
              <a:t>It is a group of fat-soluble compounds collectively known as </a:t>
            </a:r>
            <a:r>
              <a:rPr lang="en-US" dirty="0" err="1" smtClean="0">
                <a:latin typeface="Times New Roman" pitchFamily="18" charset="0"/>
                <a:cs typeface="Times New Roman" pitchFamily="18" charset="0"/>
              </a:rPr>
              <a:t>retinoids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most common dietary form of vitamin A is retinol. </a:t>
            </a:r>
          </a:p>
          <a:p>
            <a:r>
              <a:rPr lang="en-US" dirty="0" smtClean="0">
                <a:latin typeface="Times New Roman" pitchFamily="18" charset="0"/>
                <a:cs typeface="Times New Roman" pitchFamily="18" charset="0"/>
              </a:rPr>
              <a:t>Other forms — retinal and retinoic acid — are found in the body, but absent or rare in foods.</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2706</Words>
  <Application>Microsoft Office PowerPoint</Application>
  <PresentationFormat>On-screen Show (4:3)</PresentationFormat>
  <Paragraphs>253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Slide 1</vt:lpstr>
      <vt:lpstr>Vitamins </vt:lpstr>
      <vt:lpstr>Slide 3</vt:lpstr>
      <vt:lpstr>Slide 4</vt:lpstr>
      <vt:lpstr>Classification of Vitamins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Windows</cp:lastModifiedBy>
  <cp:revision>6</cp:revision>
  <dcterms:created xsi:type="dcterms:W3CDTF">2006-08-16T00:00:00Z</dcterms:created>
  <dcterms:modified xsi:type="dcterms:W3CDTF">2022-12-15T06:32:05Z</dcterms:modified>
</cp:coreProperties>
</file>